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6" r:id="rId3"/>
    <p:sldId id="257" r:id="rId4"/>
    <p:sldId id="258" r:id="rId5"/>
    <p:sldId id="288" r:id="rId6"/>
    <p:sldId id="260" r:id="rId7"/>
    <p:sldId id="261" r:id="rId8"/>
    <p:sldId id="262" r:id="rId9"/>
    <p:sldId id="263" r:id="rId10"/>
    <p:sldId id="285" r:id="rId11"/>
    <p:sldId id="265" r:id="rId12"/>
    <p:sldId id="284" r:id="rId13"/>
    <p:sldId id="323" r:id="rId14"/>
    <p:sldId id="325" r:id="rId15"/>
    <p:sldId id="353" r:id="rId16"/>
    <p:sldId id="324" r:id="rId17"/>
    <p:sldId id="298" r:id="rId18"/>
    <p:sldId id="299" r:id="rId20"/>
    <p:sldId id="300" r:id="rId21"/>
    <p:sldId id="267" r:id="rId22"/>
    <p:sldId id="268" r:id="rId23"/>
    <p:sldId id="286" r:id="rId24"/>
    <p:sldId id="289" r:id="rId25"/>
    <p:sldId id="290" r:id="rId26"/>
    <p:sldId id="291" r:id="rId27"/>
    <p:sldId id="292" r:id="rId28"/>
    <p:sldId id="293" r:id="rId29"/>
    <p:sldId id="272" r:id="rId30"/>
    <p:sldId id="273" r:id="rId31"/>
    <p:sldId id="294" r:id="rId32"/>
    <p:sldId id="302" r:id="rId33"/>
    <p:sldId id="301" r:id="rId34"/>
    <p:sldId id="276" r:id="rId35"/>
    <p:sldId id="295" r:id="rId36"/>
    <p:sldId id="296" r:id="rId37"/>
    <p:sldId id="297" r:id="rId38"/>
    <p:sldId id="279" r:id="rId39"/>
    <p:sldId id="280" r:id="rId40"/>
    <p:sldId id="281" r:id="rId41"/>
    <p:sldId id="282" r:id="rId42"/>
    <p:sldId id="287" r:id="rId43"/>
  </p:sldIdLst>
  <p:sldSz cx="9144000" cy="6858000" type="screen4x3"/>
  <p:notesSz cx="6858000" cy="9144000"/>
  <p:custDataLst>
    <p:tags r:id="rId4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2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1914" y="72"/>
      </p:cViewPr>
      <p:guideLst>
        <p:guide orient="horz" pos="2148"/>
        <p:guide pos="2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gs" Target="tags/tag1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902B8C-D98C-46E4-8B93-E10D189DDD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B5D698-6329-42C0-8E4C-67716A8BA46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B5D698-6329-42C0-8E4C-67716A8BA4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B5D698-6329-42C0-8E4C-67716A8BA4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B5D698-6329-42C0-8E4C-67716A8BA4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hyperlink" Target="http://www.bjcac.org.cn/h5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jpeg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6.png"/><Relationship Id="rId3" Type="http://schemas.openxmlformats.org/officeDocument/2006/relationships/image" Target="../media/image7.jpeg"/><Relationship Id="rId2" Type="http://schemas.openxmlformats.org/officeDocument/2006/relationships/image" Target="../media/image55.jpeg"/><Relationship Id="rId1" Type="http://schemas.openxmlformats.org/officeDocument/2006/relationships/image" Target="../media/image54.jpeg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7.png"/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image" Target="../media/image7.jpeg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image" Target="../media/image5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20574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59500"/>
            <a:ext cx="9144000" cy="6985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109786" y="5119383"/>
            <a:ext cx="4924425" cy="35394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US" altLang="zh-CN" sz="2400" dirty="0">
                <a:solidFill>
                  <a:srgbClr val="4472C4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北京市体育竞赛管理和国际交流中心</a:t>
            </a:r>
            <a:endParaRPr lang="en-US" altLang="zh-CN" sz="2400" dirty="0">
              <a:solidFill>
                <a:srgbClr val="4472C4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1520190" y="1945222"/>
            <a:ext cx="6103620" cy="29692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algn="ctr">
              <a:lnSpc>
                <a:spcPts val="7600"/>
              </a:lnSpc>
            </a:pPr>
            <a:r>
              <a:rPr lang="en-US" altLang="zh-CN" sz="5340" dirty="0">
                <a:solidFill>
                  <a:srgbClr val="4472C4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北京市体育竞赛</a:t>
            </a:r>
            <a:endParaRPr lang="en-US" altLang="zh-CN" sz="5340" dirty="0">
              <a:solidFill>
                <a:srgbClr val="4472C4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  <a:p>
            <a:pPr algn="ctr">
              <a:lnSpc>
                <a:spcPts val="7600"/>
              </a:lnSpc>
            </a:pPr>
            <a:r>
              <a:rPr lang="en-US" altLang="zh-CN" sz="5340" dirty="0" err="1">
                <a:solidFill>
                  <a:srgbClr val="4472C4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裁判员注册操作指南</a:t>
            </a:r>
            <a:endParaRPr lang="en-US" altLang="zh-CN" sz="5340" dirty="0">
              <a:solidFill>
                <a:srgbClr val="4472C4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  <a:p>
            <a:pPr algn="ctr">
              <a:lnSpc>
                <a:spcPts val="7600"/>
              </a:lnSpc>
            </a:pPr>
            <a:endParaRPr lang="en-US" altLang="zh-CN" sz="5340" dirty="0">
              <a:solidFill>
                <a:srgbClr val="4472C4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"/>
          <p:cNvSpPr txBox="1"/>
          <p:nvPr/>
        </p:nvSpPr>
        <p:spPr>
          <a:xfrm>
            <a:off x="533400" y="1125071"/>
            <a:ext cx="5847755" cy="47513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身份验证</a:t>
            </a:r>
            <a:r>
              <a:rPr lang="en-US" altLang="zh-CN" sz="1200" b="1" dirty="0" err="1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的步骤</a:t>
            </a:r>
            <a:r>
              <a:rPr lang="en-US" altLang="zh-CN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：</a:t>
            </a:r>
            <a:endParaRPr lang="en-US" altLang="zh-CN" sz="1200" dirty="0">
              <a:solidFill>
                <a:srgbClr val="FF0000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r>
              <a:rPr lang="en-US" altLang="zh-CN" sz="1200" dirty="0" err="1">
                <a:solidFill>
                  <a:srgbClr val="FF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提醒</a:t>
            </a:r>
            <a:r>
              <a:rPr lang="en-US" altLang="zh-CN" sz="1200" dirty="0">
                <a:solidFill>
                  <a:srgbClr val="FF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：</a:t>
            </a:r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在未进行身份验证的情况下，申请裁判员证书，会提示您必须先完成身份验证。</a:t>
            </a:r>
            <a:endParaRPr lang="en-US" altLang="zh-CN" sz="1200" dirty="0">
              <a:solidFill>
                <a:srgbClr val="FF0000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3400" y="396506"/>
            <a:ext cx="4576482" cy="3654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2.2 </a:t>
            </a: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身份验证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828800"/>
            <a:ext cx="8756650" cy="40767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304800" y="1219200"/>
            <a:ext cx="2002790" cy="52006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身份验证</a:t>
            </a:r>
            <a:r>
              <a:rPr lang="en-US" altLang="zh-CN" sz="1200" b="1" dirty="0" err="1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的步骤</a:t>
            </a:r>
            <a:r>
              <a:rPr lang="en-US" altLang="zh-CN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：</a:t>
            </a:r>
            <a:endParaRPr lang="en-US" altLang="zh-CN" sz="1200" b="1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200"/>
              </a:lnSpc>
            </a:pP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①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dirty="0" err="1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点击左侧栏中的</a:t>
            </a:r>
            <a:r>
              <a:rPr lang="en-US" altLang="zh-CN" sz="1200" dirty="0">
                <a:solidFill>
                  <a:srgbClr val="1AAD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en-US" sz="1200" dirty="0">
                <a:solidFill>
                  <a:srgbClr val="1AAD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身份验证</a:t>
            </a:r>
            <a:r>
              <a:rPr lang="en-US" altLang="zh-CN" sz="1200" dirty="0">
                <a:solidFill>
                  <a:srgbClr val="1AAD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altLang="zh-CN" sz="1200" dirty="0">
              <a:solidFill>
                <a:srgbClr val="1AAD1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304800" y="1765300"/>
            <a:ext cx="2362200" cy="783590"/>
          </a:xfrm>
          <a:prstGeom prst="rect">
            <a:avLst/>
          </a:prstGeom>
          <a:noFill/>
        </p:spPr>
        <p:txBody>
          <a:bodyPr wrap="square" lIns="0" tIns="0" rIns="0" rtlCol="0">
            <a:noAutofit/>
          </a:bodyPr>
          <a:lstStyle/>
          <a:p>
            <a:pPr algn="l">
              <a:lnSpc>
                <a:spcPts val="2100"/>
              </a:lnSpc>
              <a:buClrTx/>
              <a:buSzTx/>
              <a:buNone/>
            </a:pP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② 选择证件类型（中华人民共和国居民身份证、港澳居民居住证、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 algn="l">
              <a:lnSpc>
                <a:spcPts val="2100"/>
              </a:lnSpc>
              <a:buClrTx/>
              <a:buSzTx/>
              <a:buNone/>
            </a:pP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台湾居民居住证，为自动核验证件类型。其它证件需等待人工审核。</a:t>
            </a:r>
            <a:endParaRPr lang="zh-CN" altLang="en-US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304800" y="2895600"/>
            <a:ext cx="2464435" cy="1271905"/>
          </a:xfrm>
          <a:prstGeom prst="rect">
            <a:avLst/>
          </a:prstGeom>
          <a:noFill/>
        </p:spPr>
        <p:txBody>
          <a:bodyPr wrap="square" lIns="0" tIns="0" rIns="0" rtlCol="0">
            <a:noAutofit/>
          </a:bodyPr>
          <a:lstStyle/>
          <a:p>
            <a:pPr>
              <a:lnSpc>
                <a:spcPts val="2100"/>
              </a:lnSpc>
            </a:pP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③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填写您的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证件号码、</a:t>
            </a: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真实姓名、 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证件号码</a:t>
            </a: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和</a:t>
            </a:r>
            <a:r>
              <a:rPr lang="en-US" altLang="zh-CN" sz="1200" dirty="0" err="1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民族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④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dirty="0" err="1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确认信息无误后，</a:t>
            </a:r>
            <a:r>
              <a:rPr lang="zh-CN" altLang="en-US" sz="1200" dirty="0" err="1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勾选</a:t>
            </a:r>
            <a:r>
              <a:rPr lang="en-US" altLang="zh-CN" sz="1200" dirty="0" err="1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“</a:t>
            </a:r>
            <a:r>
              <a:rPr lang="zh-CN" altLang="en-US" sz="1200" dirty="0" err="1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我同意</a:t>
            </a:r>
            <a:r>
              <a:rPr lang="en-US" altLang="zh-CN" sz="1200" dirty="0" err="1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”</a:t>
            </a:r>
            <a:r>
              <a:rPr lang="zh-CN" altLang="en-US" sz="1200" dirty="0" err="1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，点击</a:t>
            </a:r>
            <a:r>
              <a:rPr lang="en-US" altLang="zh-CN" sz="1200" dirty="0" err="1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“</a:t>
            </a:r>
            <a:r>
              <a:rPr lang="zh-CN" altLang="en-US" sz="1200" dirty="0" err="1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下一步</a:t>
            </a:r>
            <a:r>
              <a:rPr lang="en-US" altLang="zh-CN" sz="1200" dirty="0" err="1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”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r>
              <a:rPr lang="en-US" altLang="zh-CN" sz="1200" dirty="0" err="1">
                <a:solidFill>
                  <a:srgbClr val="FF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提醒</a:t>
            </a:r>
            <a:r>
              <a:rPr lang="en-US" altLang="zh-CN" sz="1200" dirty="0">
                <a:solidFill>
                  <a:srgbClr val="FF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：</a:t>
            </a:r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在输入身份证号码后，系统会</a:t>
            </a:r>
            <a:endParaRPr lang="en-US" altLang="zh-CN" sz="1200" dirty="0">
              <a:solidFill>
                <a:srgbClr val="FF0000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自动计算您的出生日期及性别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3400" y="396506"/>
            <a:ext cx="4576482" cy="3654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2.2 </a:t>
            </a: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身份验证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0" y="762000"/>
            <a:ext cx="6396990" cy="394652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304800" y="1219200"/>
            <a:ext cx="1759585" cy="52006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身份验证</a:t>
            </a:r>
            <a:r>
              <a:rPr lang="en-US" altLang="zh-CN" sz="1200" b="1" dirty="0" err="1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的步骤</a:t>
            </a:r>
            <a:r>
              <a:rPr lang="en-US" altLang="zh-CN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：</a:t>
            </a:r>
            <a:endParaRPr lang="en-US" altLang="zh-CN" sz="1200" b="1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200"/>
              </a:lnSpc>
            </a:pP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⑤ 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进入</a:t>
            </a: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“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人脸识别认证</a:t>
            </a: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”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ea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304800" y="2070100"/>
            <a:ext cx="127000" cy="300799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3400" y="396506"/>
            <a:ext cx="4576482" cy="3654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2.2 </a:t>
            </a: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身份验证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0" y="838200"/>
            <a:ext cx="6064885" cy="339280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7620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381000" y="914400"/>
            <a:ext cx="8385175" cy="991870"/>
          </a:xfrm>
          <a:prstGeom prst="rect">
            <a:avLst/>
          </a:prstGeom>
          <a:noFill/>
        </p:spPr>
        <p:txBody>
          <a:bodyPr wrap="square" lIns="0" tIns="0" rIns="0" rtlCol="0">
            <a:noAutofit/>
          </a:bodyPr>
          <a:lstStyle/>
          <a:p>
            <a:pPr>
              <a:lnSpc>
                <a:spcPts val="1500"/>
              </a:lnSpc>
            </a:pPr>
            <a:r>
              <a:rPr lang="zh-CN" altLang="en-US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身份验证</a:t>
            </a:r>
            <a:r>
              <a:rPr lang="en-US" altLang="zh-CN" sz="1200" b="1" dirty="0" err="1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的步骤</a:t>
            </a:r>
            <a:r>
              <a:rPr lang="en-US" altLang="zh-CN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：</a:t>
            </a:r>
            <a:endParaRPr lang="en-US" altLang="zh-CN" sz="1200" b="1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200"/>
              </a:lnSpc>
            </a:pP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⑥ 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打开微信或支付宝扫一扫功能，进行人脸识别验证。如通过验证，</a:t>
            </a: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PC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端页面将显示认证成功提示。页面出现</a:t>
            </a: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“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返回</a:t>
            </a: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”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、</a:t>
            </a:r>
            <a:endParaRPr lang="zh-CN" altLang="en-US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200"/>
              </a:lnSpc>
            </a:pP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“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照片授权</a:t>
            </a: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”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按钮。</a:t>
            </a:r>
            <a:endParaRPr lang="zh-CN" altLang="en-US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304800" y="2070100"/>
            <a:ext cx="127000" cy="300799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3400" y="396506"/>
            <a:ext cx="4576482" cy="3654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2.2 </a:t>
            </a: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身份验证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070100"/>
            <a:ext cx="1611630" cy="314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133600"/>
            <a:ext cx="1604645" cy="3106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118995"/>
            <a:ext cx="1684020" cy="312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164715"/>
            <a:ext cx="1602740" cy="305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9390" y="2164715"/>
            <a:ext cx="2487930" cy="29914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232" y="2438400"/>
            <a:ext cx="1370915" cy="24384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7620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381000" y="914400"/>
            <a:ext cx="8385175" cy="808355"/>
          </a:xfrm>
          <a:prstGeom prst="rect">
            <a:avLst/>
          </a:prstGeom>
          <a:noFill/>
        </p:spPr>
        <p:txBody>
          <a:bodyPr wrap="square" lIns="0" tIns="0" rIns="0" rtlCol="0">
            <a:noAutofit/>
          </a:bodyPr>
          <a:lstStyle/>
          <a:p>
            <a:pPr>
              <a:lnSpc>
                <a:spcPts val="1500"/>
              </a:lnSpc>
            </a:pPr>
            <a:r>
              <a:rPr lang="zh-CN" altLang="en-US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身份验证</a:t>
            </a:r>
            <a:r>
              <a:rPr lang="en-US" altLang="zh-CN" sz="1200" b="1" dirty="0" err="1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的步骤</a:t>
            </a:r>
            <a:r>
              <a:rPr lang="en-US" altLang="zh-CN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：</a:t>
            </a:r>
            <a:endParaRPr lang="en-US" altLang="zh-CN" sz="1200" b="1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200"/>
              </a:lnSpc>
            </a:pP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ea typeface="微软雅黑" panose="020B0503020204020204" pitchFamily="18" charset="-122"/>
                <a:cs typeface="微软雅黑" panose="020B0503020204020204" pitchFamily="18" charset="-122"/>
                <a:sym typeface="+mn-ea"/>
              </a:rPr>
              <a:t>⑦</a:t>
            </a: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ea typeface="微软雅黑" panose="020B0503020204020204" pitchFamily="18" charset="-122"/>
                <a:cs typeface="微软雅黑" panose="020B0503020204020204" pitchFamily="18" charset="-122"/>
                <a:sym typeface="+mn-ea"/>
              </a:rPr>
              <a:t> 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ea typeface="微软雅黑" panose="020B0503020204020204" pitchFamily="18" charset="-122"/>
                <a:cs typeface="微软雅黑" panose="020B0503020204020204" pitchFamily="18" charset="-122"/>
                <a:sym typeface="+mn-ea"/>
              </a:rPr>
              <a:t>点击</a:t>
            </a: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ea typeface="微软雅黑" panose="020B0503020204020204" pitchFamily="18" charset="-122"/>
                <a:cs typeface="微软雅黑" panose="020B0503020204020204" pitchFamily="18" charset="-122"/>
                <a:sym typeface="+mn-ea"/>
              </a:rPr>
              <a:t>“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ea typeface="微软雅黑" panose="020B0503020204020204" pitchFamily="18" charset="-122"/>
                <a:cs typeface="微软雅黑" panose="020B0503020204020204" pitchFamily="18" charset="-122"/>
                <a:sym typeface="+mn-ea"/>
              </a:rPr>
              <a:t>照片授权</a:t>
            </a: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ea typeface="微软雅黑" panose="020B0503020204020204" pitchFamily="18" charset="-122"/>
                <a:cs typeface="微软雅黑" panose="020B0503020204020204" pitchFamily="18" charset="-122"/>
                <a:sym typeface="+mn-ea"/>
              </a:rPr>
              <a:t>”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ea typeface="微软雅黑" panose="020B0503020204020204" pitchFamily="18" charset="-122"/>
                <a:cs typeface="微软雅黑" panose="020B0503020204020204" pitchFamily="18" charset="-122"/>
                <a:sym typeface="+mn-ea"/>
              </a:rPr>
              <a:t>按钮，按照正确示范上传个人免冠照片，同时认真阅读</a:t>
            </a: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ea typeface="微软雅黑" panose="020B0503020204020204" pitchFamily="18" charset="-122"/>
                <a:cs typeface="微软雅黑" panose="020B0503020204020204" pitchFamily="18" charset="-122"/>
                <a:sym typeface="+mn-ea"/>
              </a:rPr>
              <a:t>“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ea typeface="微软雅黑" panose="020B0503020204020204" pitchFamily="18" charset="-122"/>
                <a:cs typeface="微软雅黑" panose="020B0503020204020204" pitchFamily="18" charset="-122"/>
                <a:sym typeface="+mn-ea"/>
              </a:rPr>
              <a:t>照片公示授权</a:t>
            </a: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ea typeface="微软雅黑" panose="020B0503020204020204" pitchFamily="18" charset="-122"/>
                <a:cs typeface="微软雅黑" panose="020B0503020204020204" pitchFamily="18" charset="-122"/>
                <a:sym typeface="+mn-ea"/>
              </a:rPr>
              <a:t>”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ea typeface="微软雅黑" panose="020B0503020204020204" pitchFamily="18" charset="-122"/>
                <a:cs typeface="微软雅黑" panose="020B0503020204020204" pitchFamily="18" charset="-122"/>
                <a:sym typeface="+mn-ea"/>
              </a:rPr>
              <a:t>并进行勾选后，点击</a:t>
            </a: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ea typeface="微软雅黑" panose="020B0503020204020204" pitchFamily="18" charset="-122"/>
                <a:cs typeface="微软雅黑" panose="020B0503020204020204" pitchFamily="18" charset="-122"/>
                <a:sym typeface="+mn-ea"/>
              </a:rPr>
              <a:t>“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ea typeface="微软雅黑" panose="020B0503020204020204" pitchFamily="18" charset="-122"/>
                <a:cs typeface="微软雅黑" panose="020B0503020204020204" pitchFamily="18" charset="-122"/>
                <a:sym typeface="+mn-ea"/>
              </a:rPr>
              <a:t>提交审核</a:t>
            </a: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ea typeface="微软雅黑" panose="020B0503020204020204" pitchFamily="18" charset="-122"/>
                <a:cs typeface="微软雅黑" panose="020B0503020204020204" pitchFamily="18" charset="-122"/>
                <a:sym typeface="+mn-ea"/>
              </a:rPr>
              <a:t>”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ea typeface="微软雅黑" panose="020B0503020204020204" pitchFamily="18" charset="-122"/>
                <a:cs typeface="微软雅黑" panose="020B0503020204020204" pitchFamily="18" charset="-122"/>
                <a:sym typeface="+mn-ea"/>
              </a:rPr>
              <a:t>。</a:t>
            </a:r>
            <a:endParaRPr lang="zh-CN" altLang="en-US" sz="1200" dirty="0">
              <a:solidFill>
                <a:srgbClr val="1AAD19"/>
              </a:solidFill>
              <a:latin typeface="微软雅黑" panose="020B0503020204020204" pitchFamily="18" charset="-122"/>
              <a:ea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200"/>
              </a:lnSpc>
            </a:pPr>
            <a:endParaRPr lang="zh-CN" altLang="en-US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200"/>
              </a:lnSpc>
            </a:pP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“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照片授权</a:t>
            </a: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”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按钮。</a:t>
            </a:r>
            <a:endParaRPr lang="zh-CN" altLang="en-US" sz="1200" dirty="0">
              <a:solidFill>
                <a:srgbClr val="1AAD19"/>
              </a:solidFill>
              <a:latin typeface="微软雅黑" panose="020B0503020204020204" pitchFamily="18" charset="-122"/>
              <a:ea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304800" y="2070100"/>
            <a:ext cx="127000" cy="300799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3400" y="396506"/>
            <a:ext cx="4576482" cy="3654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2.2 </a:t>
            </a: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身份验证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676400"/>
            <a:ext cx="8225155" cy="388747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304800" y="1066800"/>
            <a:ext cx="2653665" cy="1015365"/>
          </a:xfrm>
          <a:prstGeom prst="rect">
            <a:avLst/>
          </a:prstGeom>
          <a:noFill/>
        </p:spPr>
        <p:txBody>
          <a:bodyPr wrap="none" lIns="0" tIns="0" rIns="0" rtlCol="0">
            <a:noAutofit/>
          </a:bodyPr>
          <a:lstStyle/>
          <a:p>
            <a:pPr algn="l">
              <a:lnSpc>
                <a:spcPts val="2100"/>
              </a:lnSpc>
              <a:buClrTx/>
              <a:buSzTx/>
              <a:buNone/>
            </a:pPr>
            <a:r>
              <a:rPr lang="zh-CN" sz="1200" b="1" dirty="0">
                <a:solidFill>
                  <a:srgbClr val="FF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如证件不是</a:t>
            </a:r>
            <a:r>
              <a:rPr lang="en-US" altLang="zh-CN" sz="1200" b="1" dirty="0">
                <a:solidFill>
                  <a:srgbClr val="FF0000"/>
                </a:solidFill>
                <a:latin typeface="微软雅黑" panose="020B0503020204020204" pitchFamily="18" charset="-122"/>
                <a:cs typeface="微软雅黑" panose="020B0503020204020204" pitchFamily="18" charset="-122"/>
                <a:sym typeface="+mn-ea"/>
              </a:rPr>
              <a:t>中华人民共和国居民身份证、</a:t>
            </a:r>
            <a:endParaRPr lang="en-US" altLang="zh-CN" sz="1200" b="1" dirty="0">
              <a:solidFill>
                <a:srgbClr val="FF0000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 algn="l">
              <a:lnSpc>
                <a:spcPts val="2100"/>
              </a:lnSpc>
              <a:buClrTx/>
              <a:buSzTx/>
              <a:buNone/>
            </a:pPr>
            <a:r>
              <a:rPr lang="en-US" altLang="zh-CN" sz="1200" b="1" dirty="0">
                <a:solidFill>
                  <a:srgbClr val="FF0000"/>
                </a:solidFill>
                <a:latin typeface="微软雅黑" panose="020B0503020204020204" pitchFamily="18" charset="-122"/>
                <a:cs typeface="微软雅黑" panose="020B0503020204020204" pitchFamily="18" charset="-122"/>
                <a:sym typeface="+mn-ea"/>
              </a:rPr>
              <a:t>港澳居民居住证、台湾居民居住证</a:t>
            </a:r>
            <a:r>
              <a:rPr lang="zh-CN" altLang="en-US" sz="1200" b="1" dirty="0">
                <a:solidFill>
                  <a:srgbClr val="FF0000"/>
                </a:solidFill>
                <a:latin typeface="微软雅黑" panose="020B0503020204020204" pitchFamily="18" charset="-122"/>
                <a:cs typeface="微软雅黑" panose="020B0503020204020204" pitchFamily="18" charset="-122"/>
                <a:sym typeface="+mn-ea"/>
              </a:rPr>
              <a:t>，则</a:t>
            </a:r>
            <a:endParaRPr lang="zh-CN" altLang="en-US" sz="1200" b="1" dirty="0">
              <a:solidFill>
                <a:srgbClr val="FF0000"/>
              </a:solidFill>
              <a:latin typeface="微软雅黑" panose="020B0503020204020204" pitchFamily="18" charset="-122"/>
              <a:cs typeface="微软雅黑" panose="020B0503020204020204" pitchFamily="18" charset="-122"/>
              <a:sym typeface="+mn-ea"/>
            </a:endParaRPr>
          </a:p>
          <a:p>
            <a:pPr algn="l">
              <a:lnSpc>
                <a:spcPts val="2100"/>
              </a:lnSpc>
              <a:buClrTx/>
              <a:buSzTx/>
              <a:buNone/>
            </a:pPr>
            <a:r>
              <a:rPr lang="zh-CN" altLang="en-US" sz="1200" b="1" dirty="0">
                <a:solidFill>
                  <a:srgbClr val="FF0000"/>
                </a:solidFill>
                <a:latin typeface="微软雅黑" panose="020B0503020204020204" pitchFamily="18" charset="-122"/>
                <a:cs typeface="微软雅黑" panose="020B0503020204020204" pitchFamily="18" charset="-122"/>
                <a:sym typeface="+mn-ea"/>
              </a:rPr>
              <a:t>按下列步骤进行身份验证。</a:t>
            </a:r>
            <a:endParaRPr lang="zh-CN" altLang="en-US" sz="1200" b="1" dirty="0">
              <a:solidFill>
                <a:srgbClr val="FF0000"/>
              </a:solidFill>
              <a:latin typeface="微软雅黑" panose="020B0503020204020204" pitchFamily="18" charset="-122"/>
              <a:cs typeface="微软雅黑" panose="020B0503020204020204" pitchFamily="18" charset="-122"/>
              <a:sym typeface="+mn-ea"/>
            </a:endParaRPr>
          </a:p>
          <a:p>
            <a:pPr algn="l">
              <a:lnSpc>
                <a:spcPts val="2100"/>
              </a:lnSpc>
              <a:buClrTx/>
              <a:buSzTx/>
              <a:buNone/>
            </a:pPr>
            <a:endParaRPr lang="zh-CN" sz="1200" b="1" dirty="0">
              <a:solidFill>
                <a:srgbClr val="FF0000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 algn="l">
              <a:lnSpc>
                <a:spcPts val="2200"/>
              </a:lnSpc>
            </a:pP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①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dirty="0" err="1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点击左侧栏中的</a:t>
            </a:r>
            <a:r>
              <a:rPr lang="en-US" altLang="zh-CN" sz="1200" dirty="0">
                <a:solidFill>
                  <a:srgbClr val="1AAD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en-US" sz="1200" dirty="0">
                <a:solidFill>
                  <a:srgbClr val="1AAD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身份验证</a:t>
            </a:r>
            <a:r>
              <a:rPr lang="en-US" altLang="zh-CN" sz="1200" dirty="0">
                <a:solidFill>
                  <a:srgbClr val="1AAD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altLang="zh-CN" sz="1200" dirty="0">
              <a:solidFill>
                <a:srgbClr val="1AAD1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322580" y="2438400"/>
            <a:ext cx="2635885" cy="551180"/>
          </a:xfrm>
          <a:prstGeom prst="rect">
            <a:avLst/>
          </a:prstGeom>
          <a:noFill/>
        </p:spPr>
        <p:txBody>
          <a:bodyPr wrap="none" lIns="0" tIns="0" rIns="0" rtlCol="0">
            <a:noAutofit/>
          </a:bodyPr>
          <a:lstStyle/>
          <a:p>
            <a:pPr algn="l">
              <a:lnSpc>
                <a:spcPts val="2100"/>
              </a:lnSpc>
              <a:buClrTx/>
              <a:buSzTx/>
              <a:buNone/>
            </a:pP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② 参照右侧示例图上传个人免冠照片、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 algn="l">
              <a:lnSpc>
                <a:spcPts val="2100"/>
              </a:lnSpc>
              <a:buClrTx/>
              <a:buSzTx/>
              <a:buNone/>
            </a:pP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证件照片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322580" y="2989580"/>
            <a:ext cx="2736850" cy="841375"/>
          </a:xfrm>
          <a:prstGeom prst="rect">
            <a:avLst/>
          </a:prstGeom>
          <a:noFill/>
        </p:spPr>
        <p:txBody>
          <a:bodyPr wrap="none" lIns="0" tIns="0" rIns="0" rtlCol="0">
            <a:noAutofit/>
          </a:bodyPr>
          <a:lstStyle/>
          <a:p>
            <a:pPr>
              <a:lnSpc>
                <a:spcPts val="2100"/>
              </a:lnSpc>
            </a:pP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③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填写您的真实姓名、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证件号码</a:t>
            </a: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和</a:t>
            </a:r>
            <a:r>
              <a:rPr lang="en-US" altLang="zh-CN" sz="1200" dirty="0" err="1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民族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④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dirty="0" err="1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确认信息上传无误后，点击提交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审核</a:t>
            </a:r>
            <a:endParaRPr lang="zh-CN" altLang="en-US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ea typeface="微软雅黑" panose="020B0503020204020204" pitchFamily="18" charset="-122"/>
                <a:cs typeface="微软雅黑" panose="020B0503020204020204" pitchFamily="18" charset="-122"/>
              </a:rPr>
              <a:t>⑤</a:t>
            </a: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ea typeface="微软雅黑" panose="020B0503020204020204" pitchFamily="18" charset="-122"/>
                <a:cs typeface="微软雅黑" panose="020B0503020204020204" pitchFamily="18" charset="-122"/>
              </a:rPr>
              <a:t> 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ea typeface="微软雅黑" panose="020B0503020204020204" pitchFamily="18" charset="-122"/>
                <a:cs typeface="微软雅黑" panose="020B0503020204020204" pitchFamily="18" charset="-122"/>
              </a:rPr>
              <a:t>提交成功后，等待人工审核即可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r>
              <a:rPr lang="en-US" altLang="zh-CN" sz="1200" dirty="0" err="1">
                <a:solidFill>
                  <a:srgbClr val="FF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提醒</a:t>
            </a:r>
            <a:r>
              <a:rPr lang="en-US" altLang="zh-CN" sz="1200" dirty="0">
                <a:solidFill>
                  <a:srgbClr val="FF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：</a:t>
            </a:r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在输入身份证号码后，系统会</a:t>
            </a:r>
            <a:endParaRPr lang="en-US" altLang="zh-CN" sz="1200" dirty="0">
              <a:solidFill>
                <a:srgbClr val="FF0000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自动计算您的出生日期及性别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3400" y="396506"/>
            <a:ext cx="4576482" cy="3654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2.2 </a:t>
            </a: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身份验证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1175" y="838200"/>
            <a:ext cx="6046470" cy="34950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4438015"/>
            <a:ext cx="5476875" cy="22669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6159500"/>
            <a:ext cx="9144000" cy="6985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85800" y="1365250"/>
            <a:ext cx="765175" cy="23749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登录设置</a:t>
            </a:r>
            <a:r>
              <a:rPr lang="en-US" altLang="zh-CN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：</a:t>
            </a:r>
            <a:endParaRPr lang="en-US" altLang="zh-CN" sz="1200" b="1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685800" y="1644650"/>
            <a:ext cx="1846659" cy="22506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支持修改手机号、登录密码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3400" y="396506"/>
            <a:ext cx="4576482" cy="386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2.3 </a:t>
            </a: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登录设置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019300"/>
            <a:ext cx="7429500" cy="371094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6159500"/>
            <a:ext cx="9144000" cy="698500"/>
          </a:xfrm>
          <a:prstGeom prst="rect">
            <a:avLst/>
          </a:prstGeom>
          <a:noFill/>
        </p:spPr>
      </p:pic>
      <p:sp>
        <p:nvSpPr>
          <p:cNvPr id="5" name="文本框 4"/>
          <p:cNvSpPr txBox="1"/>
          <p:nvPr/>
        </p:nvSpPr>
        <p:spPr>
          <a:xfrm>
            <a:off x="533400" y="396506"/>
            <a:ext cx="4576482" cy="386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2.3 </a:t>
            </a: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登录设置</a:t>
            </a: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——</a:t>
            </a: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修改手机号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762000"/>
            <a:ext cx="6096000" cy="27832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4200" y="3657600"/>
            <a:ext cx="5243830" cy="221869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6159500"/>
            <a:ext cx="9144000" cy="698500"/>
          </a:xfrm>
          <a:prstGeom prst="rect">
            <a:avLst/>
          </a:prstGeom>
          <a:noFill/>
        </p:spPr>
      </p:pic>
      <p:sp>
        <p:nvSpPr>
          <p:cNvPr id="5" name="文本框 4"/>
          <p:cNvSpPr txBox="1"/>
          <p:nvPr/>
        </p:nvSpPr>
        <p:spPr>
          <a:xfrm>
            <a:off x="533400" y="396506"/>
            <a:ext cx="4576482" cy="386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2.3 </a:t>
            </a: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登录设置</a:t>
            </a: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——</a:t>
            </a: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修改登录密码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762000"/>
            <a:ext cx="6522720" cy="29578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5600" y="3810000"/>
            <a:ext cx="4991100" cy="214884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6159500"/>
            <a:ext cx="9144000" cy="698500"/>
          </a:xfrm>
          <a:prstGeom prst="rect">
            <a:avLst/>
          </a:prstGeom>
          <a:noFill/>
        </p:spPr>
      </p:pic>
      <p:sp>
        <p:nvSpPr>
          <p:cNvPr id="9" name="文本框 8"/>
          <p:cNvSpPr txBox="1"/>
          <p:nvPr/>
        </p:nvSpPr>
        <p:spPr>
          <a:xfrm>
            <a:off x="533400" y="396506"/>
            <a:ext cx="4576482" cy="3654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2.4 </a:t>
            </a: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申请公示裁判员证书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685800" y="1295400"/>
            <a:ext cx="3693319" cy="22506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身份验证审核通过后，即可开始申请公示裁判员证书。</a:t>
            </a:r>
            <a:endParaRPr lang="en-US" altLang="zh-CN" sz="1200" b="1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752600"/>
            <a:ext cx="8305800" cy="40767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200400" y="2053590"/>
            <a:ext cx="2057400" cy="482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申请公示裁判员证书的步骤：</a:t>
            </a:r>
            <a:endParaRPr lang="en-US" altLang="zh-CN" sz="1200" b="1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200"/>
              </a:lnSpc>
            </a:pP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①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点击</a:t>
            </a:r>
            <a:r>
              <a:rPr lang="en-US" altLang="zh-CN" sz="1200" dirty="0">
                <a:solidFill>
                  <a:srgbClr val="1AAD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“+</a:t>
            </a: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新增裁判员证书</a:t>
            </a:r>
            <a:r>
              <a:rPr lang="en-US" altLang="zh-CN" sz="1200" dirty="0">
                <a:solidFill>
                  <a:srgbClr val="1AAD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按钮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303019" y="3155149"/>
            <a:ext cx="467359" cy="468122"/>
          </a:xfrm>
          <a:custGeom>
            <a:avLst/>
            <a:gdLst>
              <a:gd name="connsiteX0" fmla="*/ 0 w 467359"/>
              <a:gd name="connsiteY0" fmla="*/ 234226 h 468122"/>
              <a:gd name="connsiteX1" fmla="*/ 233362 w 467359"/>
              <a:gd name="connsiteY1" fmla="*/ 0 h 468122"/>
              <a:gd name="connsiteX2" fmla="*/ 467359 w 467359"/>
              <a:gd name="connsiteY2" fmla="*/ 234061 h 468122"/>
              <a:gd name="connsiteX3" fmla="*/ 233362 w 467359"/>
              <a:gd name="connsiteY3" fmla="*/ 468122 h 468122"/>
              <a:gd name="connsiteX4" fmla="*/ 0 w 467359"/>
              <a:gd name="connsiteY4" fmla="*/ 234226 h 46812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67359" h="468122">
                <a:moveTo>
                  <a:pt x="0" y="234226"/>
                </a:moveTo>
                <a:cubicBezTo>
                  <a:pt x="-634" y="104800"/>
                  <a:pt x="104127" y="0"/>
                  <a:pt x="233362" y="0"/>
                </a:cubicBezTo>
                <a:cubicBezTo>
                  <a:pt x="362597" y="0"/>
                  <a:pt x="467359" y="104800"/>
                  <a:pt x="467359" y="234061"/>
                </a:cubicBezTo>
                <a:cubicBezTo>
                  <a:pt x="467359" y="363334"/>
                  <a:pt x="362597" y="468122"/>
                  <a:pt x="233362" y="468122"/>
                </a:cubicBezTo>
                <a:cubicBezTo>
                  <a:pt x="104127" y="468122"/>
                  <a:pt x="-634" y="363334"/>
                  <a:pt x="0" y="234226"/>
                </a:cubicBezTo>
              </a:path>
            </a:pathLst>
          </a:custGeom>
          <a:solidFill>
            <a:srgbClr val="4472C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5512308" y="3155149"/>
            <a:ext cx="468121" cy="468122"/>
          </a:xfrm>
          <a:custGeom>
            <a:avLst/>
            <a:gdLst>
              <a:gd name="connsiteX0" fmla="*/ 0 w 468121"/>
              <a:gd name="connsiteY0" fmla="*/ 234226 h 468122"/>
              <a:gd name="connsiteX1" fmla="*/ 234124 w 468121"/>
              <a:gd name="connsiteY1" fmla="*/ 0 h 468122"/>
              <a:gd name="connsiteX2" fmla="*/ 468121 w 468121"/>
              <a:gd name="connsiteY2" fmla="*/ 234061 h 468122"/>
              <a:gd name="connsiteX3" fmla="*/ 234124 w 468121"/>
              <a:gd name="connsiteY3" fmla="*/ 468122 h 468122"/>
              <a:gd name="connsiteX4" fmla="*/ 0 w 468121"/>
              <a:gd name="connsiteY4" fmla="*/ 234226 h 46812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68121" h="468122">
                <a:moveTo>
                  <a:pt x="0" y="234226"/>
                </a:moveTo>
                <a:cubicBezTo>
                  <a:pt x="126" y="104800"/>
                  <a:pt x="104889" y="0"/>
                  <a:pt x="234124" y="0"/>
                </a:cubicBezTo>
                <a:cubicBezTo>
                  <a:pt x="363359" y="0"/>
                  <a:pt x="468121" y="104800"/>
                  <a:pt x="468121" y="234061"/>
                </a:cubicBezTo>
                <a:cubicBezTo>
                  <a:pt x="468121" y="363334"/>
                  <a:pt x="363359" y="468122"/>
                  <a:pt x="234124" y="468122"/>
                </a:cubicBezTo>
                <a:cubicBezTo>
                  <a:pt x="104889" y="468122"/>
                  <a:pt x="126" y="363334"/>
                  <a:pt x="0" y="234226"/>
                </a:cubicBezTo>
              </a:path>
            </a:pathLst>
          </a:custGeom>
          <a:solidFill>
            <a:srgbClr val="2A8DD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1303019" y="4581359"/>
            <a:ext cx="467359" cy="468122"/>
          </a:xfrm>
          <a:custGeom>
            <a:avLst/>
            <a:gdLst>
              <a:gd name="connsiteX0" fmla="*/ 0 w 467359"/>
              <a:gd name="connsiteY0" fmla="*/ 234480 h 468122"/>
              <a:gd name="connsiteX1" fmla="*/ 233362 w 467359"/>
              <a:gd name="connsiteY1" fmla="*/ 0 h 468122"/>
              <a:gd name="connsiteX2" fmla="*/ 467359 w 467359"/>
              <a:gd name="connsiteY2" fmla="*/ 234060 h 468122"/>
              <a:gd name="connsiteX3" fmla="*/ 233362 w 467359"/>
              <a:gd name="connsiteY3" fmla="*/ 468121 h 468122"/>
              <a:gd name="connsiteX4" fmla="*/ 0 w 467359"/>
              <a:gd name="connsiteY4" fmla="*/ 234480 h 46812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67359" h="468122">
                <a:moveTo>
                  <a:pt x="0" y="234480"/>
                </a:moveTo>
                <a:cubicBezTo>
                  <a:pt x="-634" y="104800"/>
                  <a:pt x="104127" y="0"/>
                  <a:pt x="233362" y="0"/>
                </a:cubicBezTo>
                <a:cubicBezTo>
                  <a:pt x="362597" y="0"/>
                  <a:pt x="467359" y="104800"/>
                  <a:pt x="467359" y="234060"/>
                </a:cubicBezTo>
                <a:cubicBezTo>
                  <a:pt x="467359" y="363334"/>
                  <a:pt x="362597" y="468121"/>
                  <a:pt x="233362" y="468121"/>
                </a:cubicBezTo>
                <a:cubicBezTo>
                  <a:pt x="104127" y="468121"/>
                  <a:pt x="-634" y="363334"/>
                  <a:pt x="0" y="234480"/>
                </a:cubicBezTo>
              </a:path>
            </a:pathLst>
          </a:custGeom>
          <a:solidFill>
            <a:srgbClr val="2FA1C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5512308" y="4581359"/>
            <a:ext cx="468121" cy="468122"/>
          </a:xfrm>
          <a:custGeom>
            <a:avLst/>
            <a:gdLst>
              <a:gd name="connsiteX0" fmla="*/ 0 w 468121"/>
              <a:gd name="connsiteY0" fmla="*/ 234480 h 468122"/>
              <a:gd name="connsiteX1" fmla="*/ 234124 w 468121"/>
              <a:gd name="connsiteY1" fmla="*/ 0 h 468122"/>
              <a:gd name="connsiteX2" fmla="*/ 468121 w 468121"/>
              <a:gd name="connsiteY2" fmla="*/ 234060 h 468122"/>
              <a:gd name="connsiteX3" fmla="*/ 234124 w 468121"/>
              <a:gd name="connsiteY3" fmla="*/ 468121 h 468122"/>
              <a:gd name="connsiteX4" fmla="*/ 0 w 468121"/>
              <a:gd name="connsiteY4" fmla="*/ 234480 h 46812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68121" h="468122">
                <a:moveTo>
                  <a:pt x="0" y="234480"/>
                </a:moveTo>
                <a:cubicBezTo>
                  <a:pt x="126" y="104800"/>
                  <a:pt x="104889" y="0"/>
                  <a:pt x="234124" y="0"/>
                </a:cubicBezTo>
                <a:cubicBezTo>
                  <a:pt x="363359" y="0"/>
                  <a:pt x="468121" y="104800"/>
                  <a:pt x="468121" y="234060"/>
                </a:cubicBezTo>
                <a:cubicBezTo>
                  <a:pt x="468121" y="363334"/>
                  <a:pt x="363359" y="468121"/>
                  <a:pt x="234124" y="468121"/>
                </a:cubicBezTo>
                <a:cubicBezTo>
                  <a:pt x="104889" y="468121"/>
                  <a:pt x="126" y="363334"/>
                  <a:pt x="0" y="234480"/>
                </a:cubicBezTo>
              </a:path>
            </a:pathLst>
          </a:custGeom>
          <a:solidFill>
            <a:srgbClr val="33B2B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25400"/>
            <a:ext cx="9144000" cy="20701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892300" y="3289300"/>
            <a:ext cx="2154436" cy="175785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100" dirty="0" err="1">
                <a:solidFill>
                  <a:srgbClr val="4472C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注册流程</a:t>
            </a:r>
            <a:endParaRPr lang="en-US" altLang="zh-CN" sz="2100" dirty="0">
              <a:solidFill>
                <a:srgbClr val="4472C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2900"/>
              </a:lnSpc>
            </a:pPr>
            <a:r>
              <a:rPr lang="en-US" altLang="zh-CN" sz="2100" dirty="0">
                <a:solidFill>
                  <a:srgbClr val="4472C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公众号端操作步骤</a:t>
            </a:r>
            <a:endParaRPr lang="en-US" altLang="zh-CN" sz="2100" dirty="0">
              <a:solidFill>
                <a:srgbClr val="4472C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397000" y="3276600"/>
            <a:ext cx="254000" cy="1752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18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endParaRPr lang="en-US" altLang="zh-CN" sz="18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200"/>
              </a:lnSpc>
            </a:pPr>
            <a:r>
              <a:rPr lang="en-US" altLang="zh-CN" sz="18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endParaRPr lang="en-US" altLang="zh-CN" sz="18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6096000" y="3276600"/>
            <a:ext cx="2006600" cy="1727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>
                <a:tab pos="88900" algn="l"/>
              </a:tabLst>
            </a:pPr>
            <a:r>
              <a:rPr lang="en-US" altLang="zh-CN" sz="2100" dirty="0">
                <a:solidFill>
                  <a:srgbClr val="4472C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网站端操作步骤</a:t>
            </a:r>
            <a:endParaRPr lang="en-US" altLang="zh-CN" sz="2100" dirty="0">
              <a:solidFill>
                <a:srgbClr val="4472C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2800"/>
              </a:lnSpc>
              <a:tabLst>
                <a:tab pos="88900" algn="l"/>
              </a:tabLst>
            </a:pPr>
            <a:r>
              <a:rPr lang="en-US" altLang="zh-CN" dirty="0"/>
              <a:t>	</a:t>
            </a:r>
            <a:r>
              <a:rPr lang="en-US" altLang="zh-CN" sz="2100" dirty="0">
                <a:solidFill>
                  <a:srgbClr val="4472C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裁判员信息查询</a:t>
            </a:r>
            <a:endParaRPr lang="en-US" altLang="zh-CN" sz="2100" dirty="0">
              <a:solidFill>
                <a:srgbClr val="4472C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5600700" y="3276600"/>
            <a:ext cx="254000" cy="1752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18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endParaRPr lang="en-US" altLang="zh-CN" sz="18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3200"/>
              </a:lnSpc>
            </a:pPr>
            <a:r>
              <a:rPr lang="en-US" altLang="zh-CN" sz="18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endParaRPr lang="en-US" altLang="zh-CN" sz="18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3340100" y="749300"/>
            <a:ext cx="2387600" cy="1638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000"/>
              </a:lnSpc>
              <a:tabLst>
                <a:tab pos="431800" algn="l"/>
              </a:tabLst>
            </a:pPr>
            <a:r>
              <a:rPr lang="en-US" altLang="zh-CN" dirty="0"/>
              <a:t>	</a:t>
            </a:r>
            <a:r>
              <a:rPr lang="en-US" altLang="zh-CN" sz="6000" dirty="0">
                <a:solidFill>
                  <a:srgbClr val="4472C4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目录</a:t>
            </a:r>
            <a:endParaRPr lang="en-US" altLang="zh-CN" sz="6000" dirty="0">
              <a:solidFill>
                <a:srgbClr val="4472C4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1000"/>
              </a:lnSpc>
            </a:pPr>
            <a:endParaRPr lang="en-US" altLang="zh-CN" dirty="0"/>
          </a:p>
          <a:p>
            <a:pPr>
              <a:lnSpc>
                <a:spcPts val="4800"/>
              </a:lnSpc>
              <a:tabLst>
                <a:tab pos="431800" algn="l"/>
              </a:tabLst>
            </a:pPr>
            <a:r>
              <a:rPr lang="en-US" altLang="zh-CN" sz="3205" b="1" dirty="0">
                <a:solidFill>
                  <a:srgbClr val="4472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CONTENTS</a:t>
            </a:r>
            <a:endParaRPr lang="en-US" altLang="zh-CN" sz="3205" b="1" dirty="0">
              <a:solidFill>
                <a:srgbClr val="4472C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65100" y="1562100"/>
            <a:ext cx="3568700" cy="2442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申请公示裁判员证书的步骤：</a:t>
            </a:r>
            <a:r>
              <a:rPr lang="en-US" altLang="zh-CN" sz="1200" b="1" dirty="0">
                <a:solidFill>
                  <a:srgbClr val="1AAD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en-US" altLang="zh-CN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填写裁判证信息</a:t>
            </a:r>
            <a:endParaRPr lang="en-US" altLang="zh-CN" sz="1200" b="1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165100" y="1854200"/>
            <a:ext cx="3797300" cy="622300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①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dirty="0" err="1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填写裁判员裁判证相关的信息：体育项目、证书级别、</a:t>
            </a:r>
            <a:r>
              <a:rPr lang="zh-CN" altLang="en-US" sz="1200" dirty="0" err="1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注册</a:t>
            </a:r>
            <a:r>
              <a:rPr lang="en-US" altLang="zh-CN" sz="1200" dirty="0" err="1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所在区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、发证单位</a:t>
            </a:r>
            <a:r>
              <a:rPr lang="en-US" altLang="zh-CN" sz="1200" dirty="0" err="1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并上传裁判证第一页、第二页照片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165100" y="2667000"/>
            <a:ext cx="3797300" cy="225062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②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确认信息上传无误后，勾选承诺并点击提交审核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65100" y="3225800"/>
            <a:ext cx="3797300" cy="417422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200" dirty="0">
                <a:solidFill>
                  <a:srgbClr val="FF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提醒：①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dirty="0" err="1">
                <a:solidFill>
                  <a:srgbClr val="FF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上传裁判证照片时请按照右侧示例图上传正确</a:t>
            </a:r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清晰</a:t>
            </a:r>
            <a:r>
              <a:rPr lang="en-US" altLang="zh-CN" sz="1200" dirty="0" err="1">
                <a:solidFill>
                  <a:srgbClr val="FF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的裁判证照片</a:t>
            </a:r>
            <a:r>
              <a:rPr lang="en-US" altLang="zh-CN" sz="1200" dirty="0">
                <a:solidFill>
                  <a:srgbClr val="FF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；</a:t>
            </a:r>
            <a:endParaRPr lang="en-US" altLang="zh-CN" sz="1200" dirty="0">
              <a:solidFill>
                <a:srgbClr val="FF0000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65100" y="3759200"/>
            <a:ext cx="3797300" cy="234231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z="1200" dirty="0">
                <a:solidFill>
                  <a:srgbClr val="FF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②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dirty="0" err="1">
                <a:solidFill>
                  <a:srgbClr val="FF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照片格式要求：</a:t>
            </a:r>
            <a:r>
              <a:rPr lang="en-US" altLang="zh-CN" sz="1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jpg</a:t>
            </a:r>
            <a:r>
              <a:rPr lang="en-US" altLang="zh-CN" sz="1200" dirty="0" err="1">
                <a:solidFill>
                  <a:srgbClr val="FF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、</a:t>
            </a:r>
            <a:r>
              <a:rPr lang="en-US" altLang="zh-CN" sz="1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jpeg</a:t>
            </a:r>
            <a:r>
              <a:rPr lang="en-US" altLang="zh-CN" sz="1200" dirty="0" err="1">
                <a:solidFill>
                  <a:srgbClr val="FF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、</a:t>
            </a:r>
            <a:r>
              <a:rPr lang="en-US" altLang="zh-CN" sz="1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png</a:t>
            </a:r>
            <a:endParaRPr lang="en-US" altLang="zh-CN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1563" y="1082428"/>
            <a:ext cx="4537337" cy="535354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33400" y="396506"/>
            <a:ext cx="4576482" cy="3654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2.4 </a:t>
            </a: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申请公示裁判员证书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"/>
          <p:cNvSpPr txBox="1"/>
          <p:nvPr/>
        </p:nvSpPr>
        <p:spPr>
          <a:xfrm>
            <a:off x="469462" y="1125655"/>
            <a:ext cx="3568700" cy="2442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700"/>
              </a:lnSpc>
            </a:pPr>
            <a:r>
              <a:rPr lang="zh-CN" altLang="en-US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裁判员证书注意事项：</a:t>
            </a:r>
            <a:endParaRPr lang="en-US" altLang="zh-CN" sz="1200" b="1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469462" y="1417755"/>
            <a:ext cx="7760138" cy="1119537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① </a:t>
            </a:r>
            <a:r>
              <a:rPr lang="zh-CN" altLang="en-US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草稿。   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裁判证书状态为“草稿”，即代表该证书还未提交审核，可反复编辑更改；</a:t>
            </a:r>
            <a:endParaRPr lang="en-US" altLang="zh-CN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②</a:t>
            </a:r>
            <a:r>
              <a:rPr lang="zh-CN" altLang="en-US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 待审核。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裁判证书状态为“待审核”，即代表该证书还在审核过程中。请耐心等待审核结果；</a:t>
            </a:r>
            <a:endParaRPr lang="en-US" altLang="zh-CN" sz="1200" b="1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② </a:t>
            </a:r>
            <a:r>
              <a:rPr lang="zh-CN" altLang="en-US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已公示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。裁判证书状态为“已公示”，即代表该证书已在官网公示。如有变更需求，裁判员可对已公示证书进行申请修改。例如级别升级、更换注册所在区等，无需再新建一个裁判证书，直接在原有证书基础上修改即可；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3400" y="396506"/>
            <a:ext cx="4576482" cy="3654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2.4 </a:t>
            </a: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申请公示裁判员证书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2585720"/>
            <a:ext cx="7749540" cy="271272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33400" y="396506"/>
            <a:ext cx="4576482" cy="3654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2.5 </a:t>
            </a: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裁判员证书信息变更</a:t>
            </a: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——</a:t>
            </a: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申请修改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469462" y="1125655"/>
            <a:ext cx="3568700" cy="2442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700"/>
              </a:lnSpc>
            </a:pPr>
            <a:r>
              <a:rPr lang="zh-CN" altLang="en-US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裁判员证书信息变更</a:t>
            </a:r>
            <a:r>
              <a:rPr lang="en-US" altLang="zh-CN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——</a:t>
            </a:r>
            <a:r>
              <a:rPr lang="zh-CN" altLang="en-US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申请修改注意事项：</a:t>
            </a:r>
            <a:endParaRPr lang="en-US" altLang="zh-CN" sz="1200" b="1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469462" y="1417755"/>
            <a:ext cx="7760138" cy="844527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①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已公示的裁判证书支持申请修改。例如级别从三级上升为二级，无需再新建一个裁判证书，直接在原有证书基础上修改即可；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② 证书申请修改时，无法变更其体育项目；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2362200"/>
            <a:ext cx="7459980" cy="31242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33400" y="396506"/>
            <a:ext cx="4576482" cy="3654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2.5 </a:t>
            </a: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裁判员证书信息变更</a:t>
            </a: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——</a:t>
            </a: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申请修改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366880"/>
            <a:ext cx="7848600" cy="412423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33400" y="396506"/>
            <a:ext cx="4576482" cy="3654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2.5 </a:t>
            </a: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裁判员证书信息变更</a:t>
            </a: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——</a:t>
            </a: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驳回再提交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469462" y="1125655"/>
            <a:ext cx="3568700" cy="2442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700"/>
              </a:lnSpc>
            </a:pPr>
            <a:r>
              <a:rPr lang="zh-CN" altLang="en-US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裁判员证书信息变更</a:t>
            </a:r>
            <a:r>
              <a:rPr lang="en-US" altLang="zh-CN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——</a:t>
            </a:r>
            <a:r>
              <a:rPr lang="zh-CN" altLang="en-US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驳回再提交注意事项：</a:t>
            </a:r>
            <a:endParaRPr lang="en-US" altLang="zh-CN" sz="1200" b="1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469462" y="1417755"/>
            <a:ext cx="7760138" cy="112152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① </a:t>
            </a:r>
            <a:r>
              <a:rPr lang="zh-CN" altLang="en-US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审核未通过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。裁判证书状态为“审核未通过”，即代表该证书被审核驳回。被驳回的裁判证书支持再次编辑提交，同时支持查看被驳回原因；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② 点击“审核未通过”，即可查看被驳回的具体原因；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③ 证书驳回再提交时，无法变更其体育项目；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2590800"/>
            <a:ext cx="7406640" cy="31623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33400" y="396506"/>
            <a:ext cx="4576482" cy="3654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2.5 </a:t>
            </a: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裁判员证书信息变更</a:t>
            </a: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——</a:t>
            </a: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驳回再提交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219200"/>
            <a:ext cx="6507480" cy="33147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33400" y="396506"/>
            <a:ext cx="4576482" cy="3654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2.6 </a:t>
            </a: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年度注册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469462" y="1125655"/>
            <a:ext cx="3568700" cy="2442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700"/>
              </a:lnSpc>
            </a:pPr>
            <a:r>
              <a:rPr lang="zh-CN" altLang="en-US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裁判员证书信息变更</a:t>
            </a:r>
            <a:r>
              <a:rPr lang="en-US" altLang="zh-CN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——</a:t>
            </a:r>
            <a:r>
              <a:rPr lang="zh-CN" altLang="en-US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年度注册注意事项：</a:t>
            </a:r>
            <a:endParaRPr lang="en-US" altLang="zh-CN" sz="1200" b="1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469462" y="1417755"/>
            <a:ext cx="7760138" cy="1119537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① </a:t>
            </a:r>
            <a:r>
              <a:rPr lang="zh-CN" altLang="en-US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已过期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。裁判证书状态为“已过期”，即代表该证书已超过年审日期期限，不再生效，需要通过年度注册使其再次生效；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② 点击“年度注册”，根据实际情况完成年度注册工作；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③ 年度注册时，如果所有项目都未发生变更，则实现</a:t>
            </a:r>
            <a:r>
              <a:rPr lang="zh-CN" altLang="en-US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一键年审。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无需等待审核，证书即刻生效；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2585720"/>
            <a:ext cx="7437120" cy="304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ECF6F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0" y="958596"/>
            <a:ext cx="9144000" cy="4940808"/>
          </a:xfrm>
          <a:custGeom>
            <a:avLst/>
            <a:gdLst>
              <a:gd name="connsiteX0" fmla="*/ 0 w 9144000"/>
              <a:gd name="connsiteY0" fmla="*/ 0 h 4940808"/>
              <a:gd name="connsiteX1" fmla="*/ 9144000 w 9144000"/>
              <a:gd name="connsiteY1" fmla="*/ 0 h 4940808"/>
              <a:gd name="connsiteX2" fmla="*/ 9144000 w 9144000"/>
              <a:gd name="connsiteY2" fmla="*/ 4940807 h 4940808"/>
              <a:gd name="connsiteX3" fmla="*/ 0 w 9144000"/>
              <a:gd name="connsiteY3" fmla="*/ 4940807 h 4940808"/>
              <a:gd name="connsiteX4" fmla="*/ 0 w 9144000"/>
              <a:gd name="connsiteY4" fmla="*/ 0 h 494080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4940808">
                <a:moveTo>
                  <a:pt x="0" y="0"/>
                </a:moveTo>
                <a:lnTo>
                  <a:pt x="9144000" y="0"/>
                </a:lnTo>
                <a:lnTo>
                  <a:pt x="9144000" y="4940807"/>
                </a:lnTo>
                <a:lnTo>
                  <a:pt x="0" y="4940807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3543300" cy="12446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11900" y="4902200"/>
            <a:ext cx="2832100" cy="1016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222500" y="2273300"/>
            <a:ext cx="3810000" cy="495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900"/>
              </a:lnSpc>
            </a:pPr>
            <a:r>
              <a:rPr lang="en-US" altLang="zh-CN" sz="30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三、公众号端操作步骤</a:t>
            </a:r>
            <a:endParaRPr lang="en-US" altLang="zh-CN" sz="30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2362200" y="3182398"/>
            <a:ext cx="2951129" cy="232948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3.1    </a:t>
            </a:r>
            <a:r>
              <a:rPr lang="en-US" altLang="zh-CN" sz="1800" b="1" dirty="0" err="1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登录个人账号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3000"/>
              </a:lnSpc>
            </a:pP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3.2    </a:t>
            </a: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信息修改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3000"/>
              </a:lnSpc>
            </a:pPr>
            <a:r>
              <a:rPr lang="en-US" altLang="zh-CN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3.3    </a:t>
            </a:r>
            <a:r>
              <a:rPr lang="en-US" altLang="zh-CN" sz="1800" b="1" dirty="0" err="1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申请公示裁判员证书</a:t>
            </a:r>
            <a:endParaRPr lang="en-US" altLang="zh-CN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3000"/>
              </a:lnSpc>
            </a:pP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3.4    </a:t>
            </a: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裁判员证书申请修改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3000"/>
              </a:lnSpc>
            </a:pPr>
            <a:r>
              <a:rPr lang="en-US" altLang="zh-CN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3.5    </a:t>
            </a: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裁判员证书驳回再提交</a:t>
            </a:r>
            <a:endParaRPr lang="en-US" altLang="zh-CN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3200"/>
              </a:lnSpc>
            </a:pP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3.6    </a:t>
            </a: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年度注册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409095" y="990600"/>
            <a:ext cx="2180084" cy="22506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移动端</a:t>
            </a:r>
            <a:r>
              <a:rPr lang="en-US" altLang="zh-CN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——</a:t>
            </a:r>
            <a:r>
              <a:rPr lang="zh-CN" altLang="en-US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登录个人账号的步骤</a:t>
            </a:r>
            <a:endParaRPr lang="en-US" altLang="zh-CN" sz="1200" b="1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409095" y="1270000"/>
            <a:ext cx="6645948" cy="64504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① 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打开“北京体育竞赛管理和国际交流”公众号，下方找到“竞技社区</a:t>
            </a: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-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用户中心”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1600"/>
              </a:lnSpc>
            </a:pP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或者打开手机浏览器，输入“</a:t>
            </a:r>
            <a:r>
              <a:rPr lang="en-US" altLang="zh-CN" sz="1200" dirty="0" err="1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北京体育竞赛管理和国际交流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”</a:t>
            </a:r>
            <a:r>
              <a:rPr lang="zh-CN" altLang="en-US" sz="1200" dirty="0">
                <a:solidFill>
                  <a:srgbClr val="1AAD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移动端网址：</a:t>
            </a:r>
            <a:endParaRPr lang="en-US" altLang="zh-CN" sz="1200" dirty="0">
              <a:solidFill>
                <a:srgbClr val="1AAD1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600"/>
              </a:lnSpc>
            </a:pP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  <a:hlinkClick r:id="rId1"/>
              </a:rPr>
              <a:t>www.bjcac.org.cn/h5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，点击右上角“</a:t>
            </a: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…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”，选择“用户中心”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3400" y="396506"/>
            <a:ext cx="4576482" cy="3654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3</a:t>
            </a: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.1 </a:t>
            </a: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登录个人账号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/>
          <a:srcRect l="-518" t="11111" r="1"/>
          <a:stretch>
            <a:fillRect/>
          </a:stretch>
        </p:blipFill>
        <p:spPr>
          <a:xfrm>
            <a:off x="4692801" y="2148796"/>
            <a:ext cx="2362242" cy="452269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5043" y="2148795"/>
            <a:ext cx="2088957" cy="45226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20407" y="2166662"/>
            <a:ext cx="2172394" cy="4704476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36548" y="2490883"/>
            <a:ext cx="1773740" cy="691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</a:rPr>
              <a:t>② 选择“个人用户”，输入用户名、密码即可完成登录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409095" y="990600"/>
            <a:ext cx="1384995" cy="22506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修改手机号</a:t>
            </a:r>
            <a:r>
              <a:rPr lang="en-US" altLang="zh-CN" sz="1200" b="1" dirty="0" err="1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的步骤</a:t>
            </a:r>
            <a:r>
              <a:rPr lang="en-US" altLang="zh-CN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：</a:t>
            </a:r>
            <a:endParaRPr lang="en-US" altLang="zh-CN" sz="1200" b="1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409095" y="1243957"/>
            <a:ext cx="4308872" cy="565539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① 选择“信息设置”，点击手机号后的“修改”；</a:t>
            </a:r>
            <a:endParaRPr lang="zh-CN" altLang="en-US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② 点击“获取验证码”，按照提示完成手机号修改；</a:t>
            </a:r>
            <a:endParaRPr lang="zh-CN" altLang="en-US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3400" y="396506"/>
            <a:ext cx="4576482" cy="3654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3</a:t>
            </a: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.2 </a:t>
            </a: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公众号端</a:t>
            </a: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——</a:t>
            </a: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修改手机号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5525" y="1828800"/>
            <a:ext cx="2276475" cy="4928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5459" y="1823545"/>
            <a:ext cx="2282825" cy="49428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25400"/>
            <a:ext cx="9144000" cy="20701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033117" y="2869873"/>
            <a:ext cx="3077766" cy="55912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3995" dirty="0" err="1">
                <a:solidFill>
                  <a:srgbClr val="4472C4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一、注册流程</a:t>
            </a:r>
            <a:endParaRPr lang="en-US" altLang="zh-CN" sz="3995" dirty="0">
              <a:solidFill>
                <a:srgbClr val="4472C4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409095" y="990600"/>
            <a:ext cx="1538883" cy="22506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修改登录密码</a:t>
            </a:r>
            <a:r>
              <a:rPr lang="en-US" altLang="zh-CN" sz="1200" b="1" dirty="0" err="1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的步骤</a:t>
            </a:r>
            <a:r>
              <a:rPr lang="en-US" altLang="zh-CN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：</a:t>
            </a:r>
            <a:endParaRPr lang="en-US" altLang="zh-CN" sz="1200" b="1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409095" y="1243957"/>
            <a:ext cx="4308872" cy="565539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① 选择“信息设置”，点击密码后的“修改”；</a:t>
            </a:r>
            <a:endParaRPr lang="zh-CN" altLang="en-US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② 按照提示内容完成登录密码修改；</a:t>
            </a:r>
            <a:endParaRPr lang="zh-CN" altLang="en-US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3400" y="396506"/>
            <a:ext cx="4576482" cy="3654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3</a:t>
            </a: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.2 </a:t>
            </a: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公众号端</a:t>
            </a: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——</a:t>
            </a: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修改登录密码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0461" y="1823545"/>
            <a:ext cx="2265045" cy="49041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0494" y="1813035"/>
            <a:ext cx="2263775" cy="49041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409095" y="990600"/>
            <a:ext cx="1692771" cy="22506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申请裁判员证书</a:t>
            </a:r>
            <a:r>
              <a:rPr lang="en-US" altLang="zh-CN" sz="1200" b="1" dirty="0" err="1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的步骤</a:t>
            </a:r>
            <a:r>
              <a:rPr lang="en-US" altLang="zh-CN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：</a:t>
            </a:r>
            <a:endParaRPr lang="en-US" altLang="zh-CN" sz="1200" b="1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409095" y="1270000"/>
            <a:ext cx="4749800" cy="234680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①</a:t>
            </a:r>
            <a:r>
              <a:rPr lang="en-US" altLang="zh-CN" sz="1200" dirty="0" err="1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关注</a:t>
            </a:r>
            <a:r>
              <a:rPr lang="en-US" altLang="zh-CN" sz="1200" dirty="0" err="1">
                <a:solidFill>
                  <a:srgbClr val="1AAD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1200" dirty="0" err="1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北京体育竞赛管理和国际交流</a:t>
            </a:r>
            <a:r>
              <a:rPr lang="en-US" altLang="zh-CN" sz="1200" dirty="0" err="1">
                <a:solidFill>
                  <a:srgbClr val="1AAD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1200" dirty="0" err="1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公众号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409095" y="1603282"/>
            <a:ext cx="15621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②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裁判园地</a:t>
            </a:r>
            <a:r>
              <a:rPr lang="en-US" altLang="zh-CN" sz="1200" dirty="0">
                <a:solidFill>
                  <a:srgbClr val="1AAD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裁判注册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409095" y="1860050"/>
            <a:ext cx="2237792" cy="84253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③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</a:rPr>
              <a:t>点击“申请公示裁判员证书” 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</a:rPr>
              <a:t>④ </a:t>
            </a:r>
            <a:r>
              <a:rPr lang="en-US" altLang="zh-CN" sz="1200" dirty="0" err="1">
                <a:solidFill>
                  <a:srgbClr val="1AAD19"/>
                </a:solidFill>
                <a:latin typeface="微软雅黑" panose="020B0503020204020204" pitchFamily="18" charset="-122"/>
              </a:rPr>
              <a:t>输入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</a:rPr>
              <a:t>登录帐</a:t>
            </a: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</a:rPr>
              <a:t>号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</a:rPr>
              <a:t>、密码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⑤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登录即可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7532" y="2285999"/>
            <a:ext cx="2117597" cy="458470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2285999"/>
            <a:ext cx="2117597" cy="458470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33400" y="396506"/>
            <a:ext cx="4576482" cy="3654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3</a:t>
            </a: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.2 </a:t>
            </a: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公众号端</a:t>
            </a: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——</a:t>
            </a: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申请公示裁判员证书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9141" y="2273296"/>
            <a:ext cx="2117598" cy="4584703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55600" y="1562100"/>
            <a:ext cx="1981200" cy="19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申请公示裁判员证书的步骤：</a:t>
            </a:r>
            <a:endParaRPr lang="en-US" altLang="zh-CN" sz="1200" b="1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355600" y="1879600"/>
            <a:ext cx="2692400" cy="1199515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①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</a:rPr>
              <a:t>点击“</a:t>
            </a: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</a:rPr>
              <a:t>+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</a:rPr>
              <a:t>新增裁判员证书”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</a:endParaRPr>
          </a:p>
          <a:p>
            <a:pPr>
              <a:lnSpc>
                <a:spcPts val="1500"/>
              </a:lnSpc>
            </a:pPr>
            <a:endParaRPr lang="en-US" altLang="zh-CN" sz="1200" dirty="0">
              <a:solidFill>
                <a:srgbClr val="1AAD1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② </a:t>
            </a:r>
            <a:r>
              <a:rPr lang="en-US" altLang="zh-CN" sz="1200" dirty="0" err="1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填写裁判员裁判证相关的信息：体育项目、证书级别、发证单位注册所在区</a:t>
            </a:r>
            <a:r>
              <a:rPr lang="zh-CN" altLang="en-US" sz="1200" dirty="0" err="1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、发证单位，</a:t>
            </a:r>
            <a:r>
              <a:rPr lang="en-US" altLang="zh-CN" sz="1200" dirty="0" err="1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并上传裁判证第一页、第二页照片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355600" y="3213100"/>
            <a:ext cx="2933700" cy="469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②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确认信息上传无误后，勾选承诺并点击提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交审核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355600" y="4038600"/>
            <a:ext cx="2933700" cy="469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200" dirty="0">
                <a:solidFill>
                  <a:srgbClr val="FF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提醒：①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dirty="0">
                <a:solidFill>
                  <a:srgbClr val="FF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上传裁判证照片时请按照示例图上</a:t>
            </a:r>
            <a:endParaRPr lang="en-US" altLang="zh-CN" sz="1200" dirty="0">
              <a:solidFill>
                <a:srgbClr val="FF0000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r>
              <a:rPr lang="en-US" altLang="zh-CN" sz="1200" dirty="0">
                <a:solidFill>
                  <a:srgbClr val="FF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传正确页面的裁判证照片；</a:t>
            </a:r>
            <a:endParaRPr lang="en-US" altLang="zh-CN" sz="1200" dirty="0">
              <a:solidFill>
                <a:srgbClr val="FF0000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355600" y="4584700"/>
            <a:ext cx="2271456" cy="23423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z="1200" dirty="0">
                <a:solidFill>
                  <a:srgbClr val="FF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②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dirty="0" err="1">
                <a:solidFill>
                  <a:srgbClr val="FF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照片格式要求：</a:t>
            </a:r>
            <a:r>
              <a:rPr lang="en-US" altLang="zh-CN" sz="1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jpg</a:t>
            </a:r>
            <a:r>
              <a:rPr lang="en-US" altLang="zh-CN" sz="1200" dirty="0" err="1">
                <a:solidFill>
                  <a:srgbClr val="FF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、</a:t>
            </a:r>
            <a:r>
              <a:rPr lang="en-US" altLang="zh-CN" sz="1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jpeg</a:t>
            </a:r>
            <a:r>
              <a:rPr lang="en-US" altLang="zh-CN" sz="1200" dirty="0" err="1">
                <a:solidFill>
                  <a:srgbClr val="FF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、</a:t>
            </a:r>
            <a:r>
              <a:rPr lang="en-US" altLang="zh-CN" sz="1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png</a:t>
            </a:r>
            <a:endParaRPr lang="en-US" altLang="zh-CN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5901" y="990600"/>
            <a:ext cx="2358099" cy="51054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7002" y="977462"/>
            <a:ext cx="2358099" cy="51054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33400" y="396506"/>
            <a:ext cx="4576482" cy="3654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3</a:t>
            </a: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.2 </a:t>
            </a: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公众号端</a:t>
            </a: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——</a:t>
            </a: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申请公示裁判员证书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3400" y="396506"/>
            <a:ext cx="4576482" cy="3654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3</a:t>
            </a: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.3 </a:t>
            </a: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公众号端</a:t>
            </a: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——</a:t>
            </a: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裁判员证书 申请修改</a:t>
            </a:r>
            <a:endParaRPr lang="zh-CN" altLang="en-US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0194" y="1295400"/>
            <a:ext cx="2182122" cy="47244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4600" y="1295400"/>
            <a:ext cx="2182122" cy="4724400"/>
          </a:xfrm>
          <a:prstGeom prst="rect">
            <a:avLst/>
          </a:prstGeom>
        </p:spPr>
      </p:pic>
      <p:sp>
        <p:nvSpPr>
          <p:cNvPr id="15" name="TextBox 1"/>
          <p:cNvSpPr txBox="1"/>
          <p:nvPr/>
        </p:nvSpPr>
        <p:spPr>
          <a:xfrm>
            <a:off x="469462" y="1125655"/>
            <a:ext cx="3288360" cy="2442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700"/>
              </a:lnSpc>
            </a:pPr>
            <a:r>
              <a:rPr lang="zh-CN" altLang="en-US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裁判员证书信息变更</a:t>
            </a:r>
            <a:r>
              <a:rPr lang="en-US" altLang="zh-CN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——</a:t>
            </a:r>
            <a:r>
              <a:rPr lang="zh-CN" altLang="en-US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申请修改注意事项：</a:t>
            </a:r>
            <a:endParaRPr lang="en-US" altLang="zh-CN" sz="1200" b="1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16" name="TextBox 1"/>
          <p:cNvSpPr txBox="1"/>
          <p:nvPr/>
        </p:nvSpPr>
        <p:spPr>
          <a:xfrm>
            <a:off x="469462" y="1417754"/>
            <a:ext cx="3288360" cy="1950534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① </a:t>
            </a:r>
            <a:r>
              <a:rPr lang="zh-CN" altLang="en-US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已公示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。裁判证书状态为“已公示”，即代表该证书已在官网公示。如有变更需求，裁判员可对已公示证书进行申请修改。例如级别级别升级、更换注册所在区等，无需再新建一个裁判证书，直接在原有证书基础上修改即可；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② 证书申请修改时，无法变更其体育项目；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3400" y="396506"/>
            <a:ext cx="4576482" cy="3654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3</a:t>
            </a: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.4 </a:t>
            </a: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公众号端</a:t>
            </a: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——</a:t>
            </a: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裁判员证书 驳回再提交</a:t>
            </a:r>
            <a:endParaRPr lang="zh-CN" altLang="en-US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29400" y="1295399"/>
            <a:ext cx="2182122" cy="47244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2479" y="1295398"/>
            <a:ext cx="2182122" cy="4724402"/>
          </a:xfrm>
          <a:prstGeom prst="rect">
            <a:avLst/>
          </a:prstGeom>
        </p:spPr>
      </p:pic>
      <p:sp>
        <p:nvSpPr>
          <p:cNvPr id="14" name="TextBox 1"/>
          <p:cNvSpPr txBox="1"/>
          <p:nvPr/>
        </p:nvSpPr>
        <p:spPr>
          <a:xfrm>
            <a:off x="469462" y="1125655"/>
            <a:ext cx="3568700" cy="2442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700"/>
              </a:lnSpc>
            </a:pPr>
            <a:r>
              <a:rPr lang="zh-CN" altLang="en-US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裁判员证书信息变更</a:t>
            </a:r>
            <a:r>
              <a:rPr lang="en-US" altLang="zh-CN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——</a:t>
            </a:r>
            <a:r>
              <a:rPr lang="zh-CN" altLang="en-US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驳回再提交注意事项：</a:t>
            </a:r>
            <a:endParaRPr lang="en-US" altLang="zh-CN" sz="1200" b="1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469462" y="1417755"/>
            <a:ext cx="3340538" cy="2227533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① </a:t>
            </a:r>
            <a:r>
              <a:rPr lang="zh-CN" altLang="en-US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审核未通过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。裁判证书状态为“审核未通过”，即代表该证书被审核驳回。被驳回的裁判证书支持再次编辑提交，同时支持查看被驳回原因；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② 点击“审核未通过”，即可查看被驳回的具体原因；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③ 证书驳回再提交时，无法变更其体育项目；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3400" y="396506"/>
            <a:ext cx="4576482" cy="3654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3</a:t>
            </a: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.5 </a:t>
            </a: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公众号端</a:t>
            </a: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——</a:t>
            </a: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裁判员证书 年度注册</a:t>
            </a:r>
            <a:endParaRPr lang="zh-CN" altLang="en-US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9462" y="1125655"/>
            <a:ext cx="3568700" cy="2442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700"/>
              </a:lnSpc>
            </a:pPr>
            <a:r>
              <a:rPr lang="zh-CN" altLang="en-US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裁判员证书信息变更</a:t>
            </a:r>
            <a:r>
              <a:rPr lang="en-US" altLang="zh-CN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——</a:t>
            </a:r>
            <a:r>
              <a:rPr lang="zh-CN" altLang="en-US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年度注册注意事项：</a:t>
            </a:r>
            <a:endParaRPr lang="en-US" altLang="zh-CN" sz="1200" b="1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469462" y="1417755"/>
            <a:ext cx="3460539" cy="2504532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① </a:t>
            </a:r>
            <a:r>
              <a:rPr lang="zh-CN" altLang="en-US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已过期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。裁判证书状态为“已过期”，即代表该证书已超过年审日期期限，不再生效，需要通过年度注册使其再次生效；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② 点击“年度注册”，根据实际情况完成年度注册工作；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③ 年度注册时，如果所有项目都未发生变更，则实现</a:t>
            </a:r>
            <a:r>
              <a:rPr lang="zh-CN" altLang="en-US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一键年审。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无需等待审核，证书即刻生效；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05840" y="1121173"/>
            <a:ext cx="2182122" cy="47244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25400"/>
            <a:ext cx="9144000" cy="20701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463800" y="2209800"/>
            <a:ext cx="4559300" cy="647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100"/>
              </a:lnSpc>
            </a:pPr>
            <a:r>
              <a:rPr lang="en-US" altLang="zh-CN" sz="3995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四、裁判员信息查询</a:t>
            </a:r>
            <a:endParaRPr lang="en-US" altLang="zh-CN" sz="3995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2616200" y="3403600"/>
            <a:ext cx="419100" cy="711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4.1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3200"/>
              </a:lnSpc>
            </a:pP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4.2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3352800" y="3403600"/>
            <a:ext cx="2895600" cy="711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已公示裁判员网站查询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3200"/>
              </a:lnSpc>
            </a:pP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已公示裁判员公众号查询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87400" y="431800"/>
            <a:ext cx="393700" cy="2032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6500" y="419100"/>
            <a:ext cx="2286000" cy="2413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159500"/>
            <a:ext cx="9144000" cy="698500"/>
          </a:xfrm>
          <a:prstGeom prst="rect">
            <a:avLst/>
          </a:prstGeom>
          <a:noFill/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852376"/>
            <a:ext cx="9144000" cy="5153247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6159500"/>
            <a:ext cx="9144000" cy="6985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7400" y="431800"/>
            <a:ext cx="393700" cy="2032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06500" y="419100"/>
            <a:ext cx="2286000" cy="241300"/>
          </a:xfrm>
          <a:prstGeom prst="rect">
            <a:avLst/>
          </a:prstGeom>
          <a:noFill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909955"/>
            <a:ext cx="8611235" cy="499999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52500" y="406400"/>
            <a:ext cx="406400" cy="2032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393700"/>
            <a:ext cx="1879600" cy="241300"/>
          </a:xfrm>
          <a:prstGeom prst="rect">
            <a:avLst/>
          </a:prstGeom>
          <a:noFill/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252" y="1163583"/>
            <a:ext cx="2393295" cy="5181600"/>
          </a:xfrm>
          <a:prstGeom prst="rect">
            <a:avLst/>
          </a:prstGeom>
        </p:spPr>
      </p:pic>
      <p:sp>
        <p:nvSpPr>
          <p:cNvPr id="13" name="箭头: 右 12"/>
          <p:cNvSpPr/>
          <p:nvPr/>
        </p:nvSpPr>
        <p:spPr>
          <a:xfrm>
            <a:off x="2592070" y="4724400"/>
            <a:ext cx="622300" cy="241300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箭头: 右 14"/>
          <p:cNvSpPr/>
          <p:nvPr/>
        </p:nvSpPr>
        <p:spPr>
          <a:xfrm>
            <a:off x="5801360" y="3168650"/>
            <a:ext cx="571500" cy="241300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1200" y="1216660"/>
            <a:ext cx="2513330" cy="51282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10325" y="1216660"/>
            <a:ext cx="2476500" cy="49669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-2540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25400"/>
            <a:ext cx="9144000" cy="2070100"/>
          </a:xfrm>
          <a:prstGeom prst="rect">
            <a:avLst/>
          </a:prstGeom>
          <a:noFill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376" y="446005"/>
            <a:ext cx="4152900" cy="6386595"/>
          </a:xfrm>
          <a:prstGeom prst="rect">
            <a:avLst/>
          </a:prstGeom>
        </p:spPr>
      </p:pic>
      <p:sp>
        <p:nvSpPr>
          <p:cNvPr id="5" name="TextBox 1"/>
          <p:cNvSpPr txBox="1"/>
          <p:nvPr/>
        </p:nvSpPr>
        <p:spPr>
          <a:xfrm>
            <a:off x="307788" y="1371600"/>
            <a:ext cx="1692771" cy="22506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裁判员证书注册</a:t>
            </a:r>
            <a:r>
              <a:rPr lang="en-US" altLang="zh-CN" sz="1200" b="1" dirty="0" err="1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的步骤</a:t>
            </a:r>
            <a:r>
              <a:rPr lang="en-US" altLang="zh-CN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：</a:t>
            </a:r>
            <a:endParaRPr lang="en-US" altLang="zh-CN" sz="1200" b="1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307788" y="1689100"/>
            <a:ext cx="3987800" cy="4662170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①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</a:rPr>
              <a:t>注册个人账号，完成身份认证（未完成身份认证无法进行裁判员证书注册），如果已有账号则登录个人账号；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</a:endParaRPr>
          </a:p>
          <a:p>
            <a:pPr>
              <a:lnSpc>
                <a:spcPts val="15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</a:endParaRPr>
          </a:p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</a:rPr>
              <a:t>② 在用户中心内，新增裁判员证书，支持暂存草稿；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</a:endParaRPr>
          </a:p>
          <a:p>
            <a:pPr>
              <a:lnSpc>
                <a:spcPts val="1500"/>
              </a:lnSpc>
            </a:pPr>
            <a:endParaRPr lang="en-US" altLang="zh-CN" sz="1200" dirty="0">
              <a:solidFill>
                <a:srgbClr val="1AAD1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③ </a:t>
            </a:r>
            <a:r>
              <a:rPr lang="en-US" altLang="zh-CN" sz="1200" dirty="0" err="1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填写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注册</a:t>
            </a:r>
            <a:r>
              <a:rPr lang="en-US" altLang="zh-CN" sz="1200" dirty="0" err="1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裁判证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所需</a:t>
            </a:r>
            <a:r>
              <a:rPr lang="en-US" altLang="zh-CN" sz="1200" dirty="0" err="1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的信息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，确认无误后，提交审核，耐心等待审核结果即可；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15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④ 审核结果分为以下两种：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15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 marL="171450" indent="-171450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审核通过。裁判证即在官网公示，并会向裁判员发送裁判证公示的短信通知；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 marL="171450" indent="-171450">
              <a:lnSpc>
                <a:spcPts val="1500"/>
              </a:lnSpc>
              <a:buFont typeface="Arial" panose="020B0604020202020204" pitchFamily="34" charset="0"/>
              <a:buChar char="•"/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 marL="171450" indent="-171450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审核拒绝。裁判证申请被驳回，会向裁判员发送裁判证驳回的短信通知并附带驳回原因。裁判员可进入用户中心查看驳回原因，并重新编辑提交裁判证申请；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 marL="171450" indent="-171450">
              <a:lnSpc>
                <a:spcPts val="1500"/>
              </a:lnSpc>
              <a:buFont typeface="Arial" panose="020B0604020202020204" pitchFamily="34" charset="0"/>
              <a:buChar char="•"/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⑤ 如需对已公示证书的信息进行变更，点击“申请修改”即可对证书的级别、注册所在区等信息进行变更，提交后等待审核；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15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⑥ 证书超过年审时间则会自动变成已过期，点击年度注册提交审核，如果信息没有任何变化，则支持一键年审。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1500"/>
              </a:lnSpc>
            </a:pP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25400"/>
            <a:ext cx="9144000" cy="20701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437904" y="2895600"/>
            <a:ext cx="4268192" cy="700192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>
              <a:lnSpc>
                <a:spcPts val="5100"/>
              </a:lnSpc>
            </a:pPr>
            <a:r>
              <a:rPr lang="zh-CN" altLang="en-US" sz="5400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谢谢观看</a:t>
            </a:r>
            <a:endParaRPr lang="en-US" altLang="zh-CN" sz="5400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ECF6F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0" y="958596"/>
            <a:ext cx="9144000" cy="4940808"/>
          </a:xfrm>
          <a:custGeom>
            <a:avLst/>
            <a:gdLst>
              <a:gd name="connsiteX0" fmla="*/ 0 w 9144000"/>
              <a:gd name="connsiteY0" fmla="*/ 0 h 4940808"/>
              <a:gd name="connsiteX1" fmla="*/ 9144000 w 9144000"/>
              <a:gd name="connsiteY1" fmla="*/ 0 h 4940808"/>
              <a:gd name="connsiteX2" fmla="*/ 9144000 w 9144000"/>
              <a:gd name="connsiteY2" fmla="*/ 4940807 h 4940808"/>
              <a:gd name="connsiteX3" fmla="*/ 0 w 9144000"/>
              <a:gd name="connsiteY3" fmla="*/ 4940807 h 4940808"/>
              <a:gd name="connsiteX4" fmla="*/ 0 w 9144000"/>
              <a:gd name="connsiteY4" fmla="*/ 0 h 494080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4940808">
                <a:moveTo>
                  <a:pt x="0" y="0"/>
                </a:moveTo>
                <a:lnTo>
                  <a:pt x="9144000" y="0"/>
                </a:lnTo>
                <a:lnTo>
                  <a:pt x="9144000" y="4940807"/>
                </a:lnTo>
                <a:lnTo>
                  <a:pt x="0" y="4940807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3543300" cy="12446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11900" y="4902200"/>
            <a:ext cx="2832100" cy="1016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590800" y="2247900"/>
            <a:ext cx="3708400" cy="419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300"/>
              </a:lnSpc>
            </a:pPr>
            <a:r>
              <a:rPr lang="en-US" altLang="zh-CN" sz="3300" dirty="0">
                <a:solidFill>
                  <a:srgbClr val="4472C4"/>
                </a:solidFill>
                <a:latin typeface="黑体" panose="02010609060101010101" pitchFamily="18" charset="-122"/>
                <a:cs typeface="黑体" panose="02010609060101010101" pitchFamily="18" charset="-122"/>
              </a:rPr>
              <a:t>二、网站端操作步骤</a:t>
            </a:r>
            <a:endParaRPr lang="en-US" altLang="zh-CN" sz="3300" dirty="0">
              <a:solidFill>
                <a:srgbClr val="4472C4"/>
              </a:solidFill>
              <a:latin typeface="黑体" panose="02010609060101010101" pitchFamily="18" charset="-122"/>
              <a:cs typeface="黑体" panose="02010609060101010101" pitchFamily="18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2616200" y="3268980"/>
            <a:ext cx="351058" cy="234532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2.1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3200"/>
              </a:lnSpc>
            </a:pP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2.2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3200"/>
              </a:lnSpc>
            </a:pP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2.3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3200"/>
              </a:lnSpc>
            </a:pP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2.4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3200"/>
              </a:lnSpc>
            </a:pPr>
            <a:r>
              <a:rPr lang="en-US" altLang="zh-CN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2.5</a:t>
            </a:r>
            <a:endParaRPr lang="en-US" altLang="zh-CN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3200"/>
              </a:lnSpc>
            </a:pP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2.6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3352800" y="3269235"/>
            <a:ext cx="2091919" cy="234230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注册个人账号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3200"/>
              </a:lnSpc>
            </a:pP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身份验证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3200"/>
              </a:lnSpc>
            </a:pP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信息修改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3200"/>
              </a:lnSpc>
            </a:pP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申请公示裁判员证书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3200"/>
              </a:lnSpc>
            </a:pP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裁判员证书信息变更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3200"/>
              </a:lnSpc>
            </a:pP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年度注册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6159500"/>
            <a:ext cx="9144000" cy="698500"/>
          </a:xfrm>
          <a:prstGeom prst="rect">
            <a:avLst/>
          </a:prstGeom>
          <a:noFill/>
        </p:spPr>
      </p:pic>
      <p:sp>
        <p:nvSpPr>
          <p:cNvPr id="17" name="object 3"/>
          <p:cNvSpPr txBox="1"/>
          <p:nvPr/>
        </p:nvSpPr>
        <p:spPr>
          <a:xfrm>
            <a:off x="591311" y="957592"/>
            <a:ext cx="7638289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150" dirty="0">
                <a:solidFill>
                  <a:srgbClr val="25252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网址</a:t>
            </a:r>
            <a:r>
              <a:rPr sz="1200" dirty="0">
                <a:solidFill>
                  <a:srgbClr val="25252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：</a:t>
            </a:r>
            <a:r>
              <a:rPr sz="1200" spc="-215" dirty="0">
                <a:solidFill>
                  <a:srgbClr val="25252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 </a:t>
            </a:r>
            <a:r>
              <a:rPr sz="1200" dirty="0">
                <a:solidFill>
                  <a:srgbClr val="252525"/>
                </a:solidFill>
                <a:highlight>
                  <a:srgbClr val="FFFF00"/>
                </a:highlight>
                <a:latin typeface="微软雅黑" panose="020B0503020204020204" pitchFamily="18" charset="-122"/>
                <a:cs typeface="微软雅黑" panose="020B0503020204020204" pitchFamily="18" charset="-122"/>
              </a:rPr>
              <a:t>h</a:t>
            </a:r>
            <a:r>
              <a:rPr sz="1200" spc="-204" dirty="0">
                <a:solidFill>
                  <a:srgbClr val="252525"/>
                </a:solidFill>
                <a:highlight>
                  <a:srgbClr val="FFFF00"/>
                </a:highlight>
                <a:latin typeface="微软雅黑" panose="020B0503020204020204" pitchFamily="18" charset="-122"/>
                <a:cs typeface="微软雅黑" panose="020B0503020204020204" pitchFamily="18" charset="-122"/>
              </a:rPr>
              <a:t> </a:t>
            </a:r>
            <a:r>
              <a:rPr sz="1200" dirty="0">
                <a:solidFill>
                  <a:srgbClr val="252525"/>
                </a:solidFill>
                <a:highlight>
                  <a:srgbClr val="FFFF00"/>
                </a:highlight>
                <a:latin typeface="微软雅黑" panose="020B0503020204020204" pitchFamily="18" charset="-122"/>
                <a:cs typeface="微软雅黑" panose="020B0503020204020204" pitchFamily="18" charset="-122"/>
              </a:rPr>
              <a:t>t</a:t>
            </a:r>
            <a:r>
              <a:rPr sz="1200" spc="-210" dirty="0">
                <a:solidFill>
                  <a:srgbClr val="252525"/>
                </a:solidFill>
                <a:highlight>
                  <a:srgbClr val="FFFF00"/>
                </a:highlight>
                <a:latin typeface="微软雅黑" panose="020B0503020204020204" pitchFamily="18" charset="-122"/>
                <a:cs typeface="微软雅黑" panose="020B0503020204020204" pitchFamily="18" charset="-122"/>
              </a:rPr>
              <a:t> </a:t>
            </a:r>
            <a:r>
              <a:rPr sz="1200" spc="95" dirty="0">
                <a:solidFill>
                  <a:srgbClr val="252525"/>
                </a:solidFill>
                <a:highlight>
                  <a:srgbClr val="FFFF00"/>
                </a:highlight>
                <a:latin typeface="微软雅黑" panose="020B0503020204020204" pitchFamily="18" charset="-122"/>
                <a:cs typeface="微软雅黑" panose="020B0503020204020204" pitchFamily="18" charset="-122"/>
              </a:rPr>
              <a:t>tps</a:t>
            </a:r>
            <a:r>
              <a:rPr sz="1200" spc="-215" dirty="0">
                <a:solidFill>
                  <a:srgbClr val="252525"/>
                </a:solidFill>
                <a:highlight>
                  <a:srgbClr val="FFFF00"/>
                </a:highlight>
                <a:latin typeface="微软雅黑" panose="020B0503020204020204" pitchFamily="18" charset="-122"/>
                <a:cs typeface="微软雅黑" panose="020B0503020204020204" pitchFamily="18" charset="-122"/>
              </a:rPr>
              <a:t> </a:t>
            </a:r>
            <a:r>
              <a:rPr sz="1200" dirty="0">
                <a:solidFill>
                  <a:srgbClr val="252525"/>
                </a:solidFill>
                <a:highlight>
                  <a:srgbClr val="FFFF00"/>
                </a:highlight>
                <a:latin typeface="微软雅黑" panose="020B0503020204020204" pitchFamily="18" charset="-122"/>
                <a:cs typeface="微软雅黑" panose="020B0503020204020204" pitchFamily="18" charset="-122"/>
              </a:rPr>
              <a:t>:</a:t>
            </a:r>
            <a:r>
              <a:rPr sz="1200" spc="-204" dirty="0">
                <a:solidFill>
                  <a:srgbClr val="252525"/>
                </a:solidFill>
                <a:highlight>
                  <a:srgbClr val="FFFF00"/>
                </a:highlight>
                <a:latin typeface="微软雅黑" panose="020B0503020204020204" pitchFamily="18" charset="-122"/>
                <a:cs typeface="微软雅黑" panose="020B0503020204020204" pitchFamily="18" charset="-122"/>
              </a:rPr>
              <a:t> </a:t>
            </a:r>
            <a:r>
              <a:rPr sz="1200" dirty="0">
                <a:solidFill>
                  <a:srgbClr val="252525"/>
                </a:solidFill>
                <a:highlight>
                  <a:srgbClr val="FFFF00"/>
                </a:highlight>
                <a:latin typeface="微软雅黑" panose="020B0503020204020204" pitchFamily="18" charset="-122"/>
                <a:cs typeface="微软雅黑" panose="020B0503020204020204" pitchFamily="18" charset="-122"/>
              </a:rPr>
              <a:t>/</a:t>
            </a:r>
            <a:r>
              <a:rPr sz="1200" spc="-204" dirty="0">
                <a:solidFill>
                  <a:srgbClr val="252525"/>
                </a:solidFill>
                <a:highlight>
                  <a:srgbClr val="FFFF00"/>
                </a:highlight>
                <a:latin typeface="微软雅黑" panose="020B0503020204020204" pitchFamily="18" charset="-122"/>
                <a:cs typeface="微软雅黑" panose="020B0503020204020204" pitchFamily="18" charset="-122"/>
              </a:rPr>
              <a:t> </a:t>
            </a:r>
            <a:r>
              <a:rPr sz="1200" dirty="0">
                <a:solidFill>
                  <a:srgbClr val="252525"/>
                </a:solidFill>
                <a:highlight>
                  <a:srgbClr val="FFFF00"/>
                </a:highlight>
                <a:latin typeface="微软雅黑" panose="020B0503020204020204" pitchFamily="18" charset="-122"/>
                <a:cs typeface="微软雅黑" panose="020B0503020204020204" pitchFamily="18" charset="-122"/>
              </a:rPr>
              <a:t>/</a:t>
            </a:r>
            <a:r>
              <a:rPr sz="1200" spc="-204" dirty="0">
                <a:solidFill>
                  <a:srgbClr val="252525"/>
                </a:solidFill>
                <a:highlight>
                  <a:srgbClr val="FFFF00"/>
                </a:highlight>
                <a:latin typeface="微软雅黑" panose="020B0503020204020204" pitchFamily="18" charset="-122"/>
                <a:cs typeface="微软雅黑" panose="020B0503020204020204" pitchFamily="18" charset="-122"/>
              </a:rPr>
              <a:t> </a:t>
            </a:r>
            <a:r>
              <a:rPr sz="1200" spc="90" dirty="0">
                <a:solidFill>
                  <a:srgbClr val="252525"/>
                </a:solidFill>
                <a:highlight>
                  <a:srgbClr val="FFFF00"/>
                </a:highlight>
                <a:latin typeface="微软雅黑" panose="020B0503020204020204" pitchFamily="18" charset="-122"/>
                <a:cs typeface="微软雅黑" panose="020B0503020204020204" pitchFamily="18" charset="-122"/>
              </a:rPr>
              <a:t>www.</a:t>
            </a:r>
            <a:r>
              <a:rPr sz="1200" spc="-210" dirty="0">
                <a:solidFill>
                  <a:srgbClr val="252525"/>
                </a:solidFill>
                <a:highlight>
                  <a:srgbClr val="FFFF00"/>
                </a:highlight>
                <a:latin typeface="微软雅黑" panose="020B0503020204020204" pitchFamily="18" charset="-122"/>
                <a:cs typeface="微软雅黑" panose="020B0503020204020204" pitchFamily="18" charset="-122"/>
              </a:rPr>
              <a:t> </a:t>
            </a:r>
            <a:r>
              <a:rPr sz="1200" spc="70" dirty="0">
                <a:solidFill>
                  <a:srgbClr val="252525"/>
                </a:solidFill>
                <a:highlight>
                  <a:srgbClr val="FFFF00"/>
                </a:highlight>
                <a:latin typeface="微软雅黑" panose="020B0503020204020204" pitchFamily="18" charset="-122"/>
                <a:cs typeface="微软雅黑" panose="020B0503020204020204" pitchFamily="18" charset="-122"/>
              </a:rPr>
              <a:t>bj</a:t>
            </a:r>
            <a:r>
              <a:rPr sz="1200" spc="-210" dirty="0">
                <a:solidFill>
                  <a:srgbClr val="252525"/>
                </a:solidFill>
                <a:highlight>
                  <a:srgbClr val="FFFF00"/>
                </a:highlight>
                <a:latin typeface="微软雅黑" panose="020B0503020204020204" pitchFamily="18" charset="-122"/>
                <a:cs typeface="微软雅黑" panose="020B0503020204020204" pitchFamily="18" charset="-122"/>
              </a:rPr>
              <a:t> </a:t>
            </a:r>
            <a:r>
              <a:rPr sz="1200" spc="70" dirty="0">
                <a:solidFill>
                  <a:srgbClr val="252525"/>
                </a:solidFill>
                <a:highlight>
                  <a:srgbClr val="FFFF00"/>
                </a:highlight>
                <a:latin typeface="微软雅黑" panose="020B0503020204020204" pitchFamily="18" charset="-122"/>
                <a:cs typeface="微软雅黑" panose="020B0503020204020204" pitchFamily="18" charset="-122"/>
              </a:rPr>
              <a:t>ca</a:t>
            </a:r>
            <a:r>
              <a:rPr sz="1200" spc="-204" dirty="0">
                <a:solidFill>
                  <a:srgbClr val="252525"/>
                </a:solidFill>
                <a:highlight>
                  <a:srgbClr val="FFFF00"/>
                </a:highlight>
                <a:latin typeface="微软雅黑" panose="020B0503020204020204" pitchFamily="18" charset="-122"/>
                <a:cs typeface="微软雅黑" panose="020B0503020204020204" pitchFamily="18" charset="-122"/>
              </a:rPr>
              <a:t> </a:t>
            </a:r>
            <a:r>
              <a:rPr sz="1200" dirty="0">
                <a:solidFill>
                  <a:srgbClr val="252525"/>
                </a:solidFill>
                <a:highlight>
                  <a:srgbClr val="FFFF00"/>
                </a:highlight>
                <a:latin typeface="微软雅黑" panose="020B0503020204020204" pitchFamily="18" charset="-122"/>
                <a:cs typeface="微软雅黑" panose="020B0503020204020204" pitchFamily="18" charset="-122"/>
              </a:rPr>
              <a:t>c</a:t>
            </a:r>
            <a:r>
              <a:rPr sz="1200" spc="-210" dirty="0">
                <a:solidFill>
                  <a:srgbClr val="252525"/>
                </a:solidFill>
                <a:highlight>
                  <a:srgbClr val="FFFF00"/>
                </a:highlight>
                <a:latin typeface="微软雅黑" panose="020B0503020204020204" pitchFamily="18" charset="-122"/>
                <a:cs typeface="微软雅黑" panose="020B0503020204020204" pitchFamily="18" charset="-122"/>
              </a:rPr>
              <a:t> </a:t>
            </a:r>
            <a:r>
              <a:rPr sz="1200" dirty="0">
                <a:solidFill>
                  <a:srgbClr val="252525"/>
                </a:solidFill>
                <a:highlight>
                  <a:srgbClr val="FFFF00"/>
                </a:highlight>
                <a:latin typeface="微软雅黑" panose="020B0503020204020204" pitchFamily="18" charset="-122"/>
                <a:cs typeface="微软雅黑" panose="020B0503020204020204" pitchFamily="18" charset="-122"/>
              </a:rPr>
              <a:t>.</a:t>
            </a:r>
            <a:r>
              <a:rPr sz="1200" spc="-210" dirty="0">
                <a:solidFill>
                  <a:srgbClr val="252525"/>
                </a:solidFill>
                <a:highlight>
                  <a:srgbClr val="FFFF00"/>
                </a:highlight>
                <a:latin typeface="微软雅黑" panose="020B0503020204020204" pitchFamily="18" charset="-122"/>
                <a:cs typeface="微软雅黑" panose="020B0503020204020204" pitchFamily="18" charset="-122"/>
              </a:rPr>
              <a:t> </a:t>
            </a:r>
            <a:r>
              <a:rPr sz="1200" dirty="0">
                <a:solidFill>
                  <a:srgbClr val="252525"/>
                </a:solidFill>
                <a:highlight>
                  <a:srgbClr val="FFFF00"/>
                </a:highlight>
                <a:latin typeface="微软雅黑" panose="020B0503020204020204" pitchFamily="18" charset="-122"/>
                <a:cs typeface="微软雅黑" panose="020B0503020204020204" pitchFamily="18" charset="-122"/>
              </a:rPr>
              <a:t>o</a:t>
            </a:r>
            <a:r>
              <a:rPr sz="1200" spc="-204" dirty="0">
                <a:solidFill>
                  <a:srgbClr val="252525"/>
                </a:solidFill>
                <a:highlight>
                  <a:srgbClr val="FFFF00"/>
                </a:highlight>
                <a:latin typeface="微软雅黑" panose="020B0503020204020204" pitchFamily="18" charset="-122"/>
                <a:cs typeface="微软雅黑" panose="020B0503020204020204" pitchFamily="18" charset="-122"/>
              </a:rPr>
              <a:t> </a:t>
            </a:r>
            <a:r>
              <a:rPr sz="1200" spc="65" dirty="0">
                <a:solidFill>
                  <a:srgbClr val="252525"/>
                </a:solidFill>
                <a:highlight>
                  <a:srgbClr val="FFFF00"/>
                </a:highlight>
                <a:latin typeface="微软雅黑" panose="020B0503020204020204" pitchFamily="18" charset="-122"/>
                <a:cs typeface="微软雅黑" panose="020B0503020204020204" pitchFamily="18" charset="-122"/>
              </a:rPr>
              <a:t>rg</a:t>
            </a:r>
            <a:r>
              <a:rPr sz="1200" spc="-204" dirty="0">
                <a:solidFill>
                  <a:srgbClr val="252525"/>
                </a:solidFill>
                <a:highlight>
                  <a:srgbClr val="FFFF00"/>
                </a:highlight>
                <a:latin typeface="微软雅黑" panose="020B0503020204020204" pitchFamily="18" charset="-122"/>
                <a:cs typeface="微软雅黑" panose="020B0503020204020204" pitchFamily="18" charset="-122"/>
              </a:rPr>
              <a:t> </a:t>
            </a:r>
            <a:r>
              <a:rPr sz="1200" dirty="0">
                <a:solidFill>
                  <a:srgbClr val="252525"/>
                </a:solidFill>
                <a:highlight>
                  <a:srgbClr val="FFFF00"/>
                </a:highlight>
                <a:latin typeface="微软雅黑" panose="020B0503020204020204" pitchFamily="18" charset="-122"/>
                <a:cs typeface="微软雅黑" panose="020B0503020204020204" pitchFamily="18" charset="-122"/>
              </a:rPr>
              <a:t>.</a:t>
            </a:r>
            <a:r>
              <a:rPr sz="1200" spc="-210" dirty="0">
                <a:solidFill>
                  <a:srgbClr val="252525"/>
                </a:solidFill>
                <a:highlight>
                  <a:srgbClr val="FFFF00"/>
                </a:highlight>
                <a:latin typeface="微软雅黑" panose="020B0503020204020204" pitchFamily="18" charset="-122"/>
                <a:cs typeface="微软雅黑" panose="020B0503020204020204" pitchFamily="18" charset="-122"/>
              </a:rPr>
              <a:t> </a:t>
            </a:r>
            <a:r>
              <a:rPr lang="en-US" sz="1200" spc="70" dirty="0" err="1">
                <a:solidFill>
                  <a:srgbClr val="252525"/>
                </a:solidFill>
                <a:highlight>
                  <a:srgbClr val="FFFF00"/>
                </a:highlight>
                <a:latin typeface="微软雅黑" panose="020B0503020204020204" pitchFamily="18" charset="-122"/>
                <a:cs typeface="微软雅黑" panose="020B0503020204020204" pitchFamily="18" charset="-122"/>
              </a:rPr>
              <a:t>c</a:t>
            </a:r>
            <a:r>
              <a:rPr sz="1200" spc="70" dirty="0" err="1">
                <a:solidFill>
                  <a:srgbClr val="252525"/>
                </a:solidFill>
                <a:highlight>
                  <a:srgbClr val="FFFF00"/>
                </a:highlight>
                <a:latin typeface="微软雅黑" panose="020B0503020204020204" pitchFamily="18" charset="-122"/>
                <a:cs typeface="微软雅黑" panose="020B0503020204020204" pitchFamily="18" charset="-122"/>
              </a:rPr>
              <a:t>n</a:t>
            </a:r>
            <a:r>
              <a:rPr lang="en-US" sz="1200" dirty="0">
                <a:latin typeface="微软雅黑" panose="020B0503020204020204" pitchFamily="18" charset="-122"/>
                <a:cs typeface="微软雅黑" panose="020B0503020204020204" pitchFamily="18" charset="-122"/>
              </a:rPr>
              <a:t>                    </a:t>
            </a:r>
            <a:r>
              <a:rPr sz="1200" spc="150" dirty="0" err="1">
                <a:solidFill>
                  <a:srgbClr val="25252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北京市体育竞赛管理和国际交流中心官方网</a:t>
            </a:r>
            <a:r>
              <a:rPr sz="1200" dirty="0" err="1">
                <a:solidFill>
                  <a:srgbClr val="252525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站</a:t>
            </a:r>
            <a:endParaRPr sz="1200" dirty="0"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847" y="1382059"/>
            <a:ext cx="7467600" cy="47821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3400" y="396506"/>
            <a:ext cx="4576482" cy="3654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2.1 </a:t>
            </a:r>
            <a:r>
              <a:rPr lang="en-US" altLang="zh-CN" sz="1800" b="1" dirty="0" err="1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注册个人账号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6159500"/>
            <a:ext cx="9144000" cy="698500"/>
          </a:xfrm>
          <a:prstGeom prst="rect">
            <a:avLst/>
          </a:prstGeom>
          <a:noFill/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217" y="1172341"/>
            <a:ext cx="6057566" cy="497941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33400" y="396506"/>
            <a:ext cx="4576482" cy="3654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2.1 </a:t>
            </a:r>
            <a:r>
              <a:rPr lang="en-US" altLang="zh-CN" sz="1800" b="1" dirty="0" err="1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注册个人账号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86512" y="3333750"/>
            <a:ext cx="1219200" cy="19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注册账号的步骤：</a:t>
            </a:r>
            <a:endParaRPr lang="en-US" altLang="zh-CN" sz="1200" b="1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286512" y="3613150"/>
            <a:ext cx="1407437" cy="484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①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dirty="0" err="1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输入您的手机号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200"/>
              </a:lnSpc>
            </a:pP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②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点击</a:t>
            </a:r>
            <a:r>
              <a:rPr lang="en-US" altLang="zh-CN" sz="1200" dirty="0">
                <a:solidFill>
                  <a:srgbClr val="1AAD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获取验证码</a:t>
            </a:r>
            <a:r>
              <a:rPr lang="en-US" altLang="zh-CN" sz="1200" dirty="0">
                <a:solidFill>
                  <a:srgbClr val="1AAD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altLang="zh-CN" sz="1200" dirty="0">
              <a:solidFill>
                <a:srgbClr val="1AAD1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286512" y="4159250"/>
            <a:ext cx="1562100" cy="19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③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输入您收到的验证码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286512" y="4438650"/>
            <a:ext cx="3059430" cy="50736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algn="l">
              <a:lnSpc>
                <a:spcPts val="1600"/>
              </a:lnSpc>
            </a:pP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④</a:t>
            </a:r>
            <a:r>
              <a:rPr lang="en-US" altLang="zh-CN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设置密码 （需包含特殊字符!@#$%^&amp;*）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 algn="l">
              <a:lnSpc>
                <a:spcPts val="2000"/>
              </a:lnSpc>
            </a:pP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⑤ 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再次输入，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确认</a:t>
            </a: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密码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286512" y="4972050"/>
            <a:ext cx="2933700" cy="19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⑥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确认信息无误后，点击提交即可注册成功</a:t>
            </a:r>
            <a:endParaRPr lang="en-US" altLang="zh-CN" sz="1200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00" y="533666"/>
            <a:ext cx="4576482" cy="3654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2.1 </a:t>
            </a:r>
            <a:r>
              <a:rPr lang="en-US" altLang="zh-CN" sz="1800" b="1" dirty="0" err="1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注册个人账号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7400" y="1447800"/>
            <a:ext cx="5574030" cy="463105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33400" y="1125071"/>
            <a:ext cx="4308872" cy="74443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身份验证</a:t>
            </a:r>
            <a:r>
              <a:rPr lang="en-US" altLang="zh-CN" sz="1200" b="1" dirty="0" err="1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的步骤</a:t>
            </a:r>
            <a:r>
              <a:rPr lang="en-US" altLang="zh-CN" sz="1200" b="1" dirty="0">
                <a:solidFill>
                  <a:srgbClr val="1AAD19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：</a:t>
            </a:r>
            <a:endParaRPr lang="en-US" altLang="zh-CN" sz="1200" b="1" dirty="0">
              <a:solidFill>
                <a:srgbClr val="1AAD19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r>
              <a:rPr lang="en-US" altLang="zh-CN" sz="1200" dirty="0" err="1">
                <a:solidFill>
                  <a:srgbClr val="FF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点击</a:t>
            </a:r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身份验</a:t>
            </a:r>
            <a:r>
              <a:rPr lang="en-US" altLang="zh-CN" sz="1200" dirty="0">
                <a:solidFill>
                  <a:srgbClr val="FF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证</a:t>
            </a:r>
            <a:endParaRPr lang="en-US" altLang="zh-CN" sz="1200" dirty="0">
              <a:solidFill>
                <a:srgbClr val="FF0000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  <a:p>
            <a:pPr>
              <a:lnSpc>
                <a:spcPts val="2100"/>
              </a:lnSpc>
            </a:pPr>
            <a:r>
              <a:rPr lang="en-US" altLang="zh-CN" sz="1200" dirty="0" err="1">
                <a:solidFill>
                  <a:srgbClr val="FF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提醒</a:t>
            </a:r>
            <a:r>
              <a:rPr lang="en-US" altLang="zh-CN" sz="1200" dirty="0">
                <a:solidFill>
                  <a:srgbClr val="FF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：</a:t>
            </a:r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申请公示裁判员证书前</a:t>
            </a:r>
            <a:r>
              <a:rPr lang="en-US" altLang="zh-CN" sz="1200" dirty="0">
                <a:solidFill>
                  <a:srgbClr val="FF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，</a:t>
            </a:r>
            <a:r>
              <a:rPr lang="en-US" altLang="zh-CN" sz="1200" dirty="0" err="1">
                <a:solidFill>
                  <a:srgbClr val="FF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必须先进行</a:t>
            </a:r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身份验证、照片授权</a:t>
            </a:r>
            <a:endParaRPr lang="en-US" altLang="zh-CN" sz="1200" dirty="0">
              <a:solidFill>
                <a:srgbClr val="FF0000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3400" y="396506"/>
            <a:ext cx="4576482" cy="3654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2.2 </a:t>
            </a:r>
            <a:r>
              <a:rPr lang="zh-CN" altLang="en-US" sz="1800" b="1" dirty="0">
                <a:solidFill>
                  <a:srgbClr val="2A8DD4"/>
                </a:solidFill>
                <a:latin typeface="微软雅黑" panose="020B0503020204020204" pitchFamily="18" charset="-122"/>
                <a:cs typeface="微软雅黑" panose="020B0503020204020204" pitchFamily="18" charset="-122"/>
              </a:rPr>
              <a:t>身份验证</a:t>
            </a:r>
            <a:endParaRPr lang="en-US" altLang="zh-CN" sz="1800" b="1" dirty="0">
              <a:solidFill>
                <a:srgbClr val="2A8DD4"/>
              </a:solidFill>
              <a:latin typeface="微软雅黑" panose="020B0503020204020204" pitchFamily="18" charset="-122"/>
              <a:cs typeface="微软雅黑" panose="020B0503020204020204" pitchFamily="18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945" y="1870075"/>
            <a:ext cx="8348345" cy="35941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f116b7eb-d10a-4030-b209-2487cf9bdc54"/>
  <p:tag name="COMMONDATA" val="eyJoZGlkIjoiOTBhZmFmZWQ2YTg5MThmY2RiNDNmOTZkNGQ2Yjc4ZDUifQ=="/>
  <p:tag name="commondata" val="eyJoZGlkIjoiNzdjM2Y4MmJhYTg1NTkwZTFjNjBmZDQ4ZjY1OGVhMDEifQ==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3468</Words>
  <Application>WPS 演示</Application>
  <PresentationFormat>全屏显示(4:3)</PresentationFormat>
  <Paragraphs>385</Paragraphs>
  <Slides>40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0" baseType="lpstr">
      <vt:lpstr>Arial</vt:lpstr>
      <vt:lpstr>宋体</vt:lpstr>
      <vt:lpstr>Wingdings</vt:lpstr>
      <vt:lpstr>黑体</vt:lpstr>
      <vt:lpstr>微软雅黑</vt:lpstr>
      <vt:lpstr>Times New Roman</vt:lpstr>
      <vt:lpstr>Calibri</vt:lpstr>
      <vt:lpstr>Arial Unicode MS</vt:lpstr>
      <vt:lpstr>等线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T480</dc:creator>
  <cp:lastModifiedBy>毛一茜</cp:lastModifiedBy>
  <cp:revision>133</cp:revision>
  <dcterms:created xsi:type="dcterms:W3CDTF">2006-08-16T00:00:00Z</dcterms:created>
  <dcterms:modified xsi:type="dcterms:W3CDTF">2024-08-28T08:57:34Z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B76A8B4E7FBE4AA5925D181B6B3DB295_13</vt:lpwstr>
  </property>
  <property fmtid="{D5CDD505-2E9C-101B-9397-08002B2CF9AE}" pid="3" name="KSOProductBuildVer">
    <vt:lpwstr>2052-12.1.0.17827</vt:lpwstr>
  </property>
</Properties>
</file>